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3" r:id="rId5"/>
    <p:sldId id="297" r:id="rId6"/>
    <p:sldId id="298" r:id="rId7"/>
    <p:sldId id="300" r:id="rId8"/>
    <p:sldId id="299" r:id="rId9"/>
    <p:sldId id="301" r:id="rId10"/>
  </p:sldIdLst>
  <p:sldSz cx="12192000" cy="6858000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916">
          <p15:clr>
            <a:srgbClr val="A4A3A4"/>
          </p15:clr>
        </p15:guide>
        <p15:guide id="3" orient="horz" pos="1674">
          <p15:clr>
            <a:srgbClr val="A4A3A4"/>
          </p15:clr>
        </p15:guide>
        <p15:guide id="4" orient="horz" pos="1440">
          <p15:clr>
            <a:srgbClr val="A4A3A4"/>
          </p15:clr>
        </p15:guide>
        <p15:guide id="5" orient="horz" pos="1199">
          <p15:clr>
            <a:srgbClr val="A4A3A4"/>
          </p15:clr>
        </p15:guide>
        <p15:guide id="6" orient="horz" pos="958">
          <p15:clr>
            <a:srgbClr val="A4A3A4"/>
          </p15:clr>
        </p15:guide>
        <p15:guide id="7" orient="horz" pos="717">
          <p15:clr>
            <a:srgbClr val="A4A3A4"/>
          </p15:clr>
        </p15:guide>
        <p15:guide id="8" orient="horz" pos="476">
          <p15:clr>
            <a:srgbClr val="A4A3A4"/>
          </p15:clr>
        </p15:guide>
        <p15:guide id="9" pos="3840">
          <p15:clr>
            <a:srgbClr val="A4A3A4"/>
          </p15:clr>
        </p15:guide>
        <p15:guide id="10" pos="3597">
          <p15:clr>
            <a:srgbClr val="A4A3A4"/>
          </p15:clr>
        </p15:guide>
        <p15:guide id="11" pos="3356">
          <p15:clr>
            <a:srgbClr val="A4A3A4"/>
          </p15:clr>
        </p15:guide>
        <p15:guide id="12" pos="3121">
          <p15:clr>
            <a:srgbClr val="A4A3A4"/>
          </p15:clr>
        </p15:guide>
        <p15:guide id="13" pos="2880">
          <p15:clr>
            <a:srgbClr val="A4A3A4"/>
          </p15:clr>
        </p15:guide>
        <p15:guide id="14" pos="2639">
          <p15:clr>
            <a:srgbClr val="A4A3A4"/>
          </p15:clr>
        </p15:guide>
        <p15:guide id="15" pos="2399">
          <p15:clr>
            <a:srgbClr val="A4A3A4"/>
          </p15:clr>
        </p15:guide>
        <p15:guide id="16" pos="21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896"/>
    <a:srgbClr val="002882"/>
    <a:srgbClr val="D9E4FF"/>
    <a:srgbClr val="00A3F5"/>
    <a:srgbClr val="0074AE"/>
    <a:srgbClr val="00AAFF"/>
    <a:srgbClr val="0D32BB"/>
    <a:srgbClr val="E7E8EF"/>
    <a:srgbClr val="CCCDDD"/>
    <a:srgbClr val="CCE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7" autoAdjust="0"/>
    <p:restoredTop sz="94279" autoAdjust="0"/>
  </p:normalViewPr>
  <p:slideViewPr>
    <p:cSldViewPr snapToGrid="0" snapToObjects="1">
      <p:cViewPr varScale="1">
        <p:scale>
          <a:sx n="108" d="100"/>
          <a:sy n="108" d="100"/>
        </p:scale>
        <p:origin x="-432" y="-84"/>
      </p:cViewPr>
      <p:guideLst>
        <p:guide orient="horz" pos="2160"/>
        <p:guide orient="horz" pos="1916"/>
        <p:guide orient="horz" pos="1674"/>
        <p:guide orient="horz" pos="1440"/>
        <p:guide orient="horz" pos="1199"/>
        <p:guide orient="horz" pos="958"/>
        <p:guide orient="horz" pos="717"/>
        <p:guide orient="horz" pos="476"/>
        <p:guide pos="3840"/>
        <p:guide pos="3597"/>
        <p:guide pos="3356"/>
        <p:guide pos="3121"/>
        <p:guide pos="2880"/>
        <p:guide pos="2639"/>
        <p:guide pos="2399"/>
        <p:guide pos="21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8135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 alt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8135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E577A0F-3CD0-4F73-A2A7-575F71C77F18}" type="datetimeFigureOut">
              <a:rPr lang="en-US" altLang="ru-RU"/>
              <a:pPr/>
              <a:t>9/29/2021</a:t>
            </a:fld>
            <a:endParaRPr lang="en-US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30092"/>
            <a:ext cx="2945659" cy="498134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6" y="9430092"/>
            <a:ext cx="2945659" cy="498134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01650D67-5342-4FFC-ACBC-BCB885B5D14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684703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8135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8135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EFA03D85-3F3C-4EE0-95DC-5DA0633743FC}" type="datetimeFigureOut">
              <a:rPr lang="ru-RU" altLang="ru-RU"/>
              <a:pPr/>
              <a:t>29.09.2021</a:t>
            </a:fld>
            <a:endParaRPr lang="ru-RU" alt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2"/>
            <a:ext cx="2945659" cy="498134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8134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07FB696F-D1F1-4F97-80E6-A92EE15E99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69869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459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20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16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Изображение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152400"/>
            <a:ext cx="3214688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Рисунок 8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8891523" cy="6858000"/>
          </a:xfrm>
          <a:custGeom>
            <a:avLst/>
            <a:gdLst>
              <a:gd name="connsiteX0" fmla="*/ 0 w 6402324"/>
              <a:gd name="connsiteY0" fmla="*/ 6858000 h 6858000"/>
              <a:gd name="connsiteX1" fmla="*/ 1600581 w 6402324"/>
              <a:gd name="connsiteY1" fmla="*/ 0 h 6858000"/>
              <a:gd name="connsiteX2" fmla="*/ 6402324 w 6402324"/>
              <a:gd name="connsiteY2" fmla="*/ 0 h 6858000"/>
              <a:gd name="connsiteX3" fmla="*/ 4801743 w 6402324"/>
              <a:gd name="connsiteY3" fmla="*/ 6858000 h 6858000"/>
              <a:gd name="connsiteX4" fmla="*/ 0 w 6402324"/>
              <a:gd name="connsiteY4" fmla="*/ 6858000 h 6858000"/>
              <a:gd name="connsiteX0" fmla="*/ 0 w 6402324"/>
              <a:gd name="connsiteY0" fmla="*/ 6858000 h 6858000"/>
              <a:gd name="connsiteX1" fmla="*/ 381 w 6402324"/>
              <a:gd name="connsiteY1" fmla="*/ 0 h 6858000"/>
              <a:gd name="connsiteX2" fmla="*/ 6402324 w 6402324"/>
              <a:gd name="connsiteY2" fmla="*/ 0 h 6858000"/>
              <a:gd name="connsiteX3" fmla="*/ 4801743 w 6402324"/>
              <a:gd name="connsiteY3" fmla="*/ 6858000 h 6858000"/>
              <a:gd name="connsiteX4" fmla="*/ 0 w 6402324"/>
              <a:gd name="connsiteY4" fmla="*/ 6858000 h 6858000"/>
              <a:gd name="connsiteX0" fmla="*/ 0 w 8908457"/>
              <a:gd name="connsiteY0" fmla="*/ 6858000 h 6858000"/>
              <a:gd name="connsiteX1" fmla="*/ 381 w 8908457"/>
              <a:gd name="connsiteY1" fmla="*/ 0 h 6858000"/>
              <a:gd name="connsiteX2" fmla="*/ 8908457 w 8908457"/>
              <a:gd name="connsiteY2" fmla="*/ 0 h 6858000"/>
              <a:gd name="connsiteX3" fmla="*/ 4801743 w 8908457"/>
              <a:gd name="connsiteY3" fmla="*/ 6858000 h 6858000"/>
              <a:gd name="connsiteX4" fmla="*/ 0 w 8908457"/>
              <a:gd name="connsiteY4" fmla="*/ 6858000 h 6858000"/>
              <a:gd name="connsiteX0" fmla="*/ 0 w 8908457"/>
              <a:gd name="connsiteY0" fmla="*/ 6858000 h 6866467"/>
              <a:gd name="connsiteX1" fmla="*/ 381 w 8908457"/>
              <a:gd name="connsiteY1" fmla="*/ 0 h 6866467"/>
              <a:gd name="connsiteX2" fmla="*/ 8908457 w 8908457"/>
              <a:gd name="connsiteY2" fmla="*/ 0 h 6866467"/>
              <a:gd name="connsiteX3" fmla="*/ 6393476 w 8908457"/>
              <a:gd name="connsiteY3" fmla="*/ 6866467 h 6866467"/>
              <a:gd name="connsiteX4" fmla="*/ 0 w 8908457"/>
              <a:gd name="connsiteY4" fmla="*/ 6858000 h 6866467"/>
              <a:gd name="connsiteX0" fmla="*/ 0 w 8908457"/>
              <a:gd name="connsiteY0" fmla="*/ 6858000 h 6917267"/>
              <a:gd name="connsiteX1" fmla="*/ 381 w 8908457"/>
              <a:gd name="connsiteY1" fmla="*/ 0 h 6917267"/>
              <a:gd name="connsiteX2" fmla="*/ 8908457 w 8908457"/>
              <a:gd name="connsiteY2" fmla="*/ 0 h 6917267"/>
              <a:gd name="connsiteX3" fmla="*/ 6393476 w 8908457"/>
              <a:gd name="connsiteY3" fmla="*/ 6917267 h 6917267"/>
              <a:gd name="connsiteX4" fmla="*/ 0 w 8908457"/>
              <a:gd name="connsiteY4" fmla="*/ 6858000 h 6917267"/>
              <a:gd name="connsiteX0" fmla="*/ 0 w 8908457"/>
              <a:gd name="connsiteY0" fmla="*/ 6858000 h 6858000"/>
              <a:gd name="connsiteX1" fmla="*/ 381 w 8908457"/>
              <a:gd name="connsiteY1" fmla="*/ 0 h 6858000"/>
              <a:gd name="connsiteX2" fmla="*/ 8908457 w 8908457"/>
              <a:gd name="connsiteY2" fmla="*/ 0 h 6858000"/>
              <a:gd name="connsiteX3" fmla="*/ 6385010 w 8908457"/>
              <a:gd name="connsiteY3" fmla="*/ 6858000 h 6858000"/>
              <a:gd name="connsiteX4" fmla="*/ 0 w 8908457"/>
              <a:gd name="connsiteY4" fmla="*/ 6858000 h 6858000"/>
              <a:gd name="connsiteX0" fmla="*/ 0 w 8823790"/>
              <a:gd name="connsiteY0" fmla="*/ 6858000 h 6858000"/>
              <a:gd name="connsiteX1" fmla="*/ 381 w 8823790"/>
              <a:gd name="connsiteY1" fmla="*/ 0 h 6858000"/>
              <a:gd name="connsiteX2" fmla="*/ 8823790 w 8823790"/>
              <a:gd name="connsiteY2" fmla="*/ 8467 h 6858000"/>
              <a:gd name="connsiteX3" fmla="*/ 6385010 w 8823790"/>
              <a:gd name="connsiteY3" fmla="*/ 6858000 h 6858000"/>
              <a:gd name="connsiteX4" fmla="*/ 0 w 8823790"/>
              <a:gd name="connsiteY4" fmla="*/ 6858000 h 6858000"/>
              <a:gd name="connsiteX0" fmla="*/ 0 w 8874590"/>
              <a:gd name="connsiteY0" fmla="*/ 6858000 h 6858000"/>
              <a:gd name="connsiteX1" fmla="*/ 381 w 8874590"/>
              <a:gd name="connsiteY1" fmla="*/ 0 h 6858000"/>
              <a:gd name="connsiteX2" fmla="*/ 8874590 w 8874590"/>
              <a:gd name="connsiteY2" fmla="*/ 8467 h 6858000"/>
              <a:gd name="connsiteX3" fmla="*/ 6385010 w 8874590"/>
              <a:gd name="connsiteY3" fmla="*/ 6858000 h 6858000"/>
              <a:gd name="connsiteX4" fmla="*/ 0 w 8874590"/>
              <a:gd name="connsiteY4" fmla="*/ 6858000 h 6858000"/>
              <a:gd name="connsiteX0" fmla="*/ 0 w 8849190"/>
              <a:gd name="connsiteY0" fmla="*/ 6858000 h 6858000"/>
              <a:gd name="connsiteX1" fmla="*/ 381 w 8849190"/>
              <a:gd name="connsiteY1" fmla="*/ 0 h 6858000"/>
              <a:gd name="connsiteX2" fmla="*/ 8849190 w 8849190"/>
              <a:gd name="connsiteY2" fmla="*/ 16934 h 6858000"/>
              <a:gd name="connsiteX3" fmla="*/ 6385010 w 8849190"/>
              <a:gd name="connsiteY3" fmla="*/ 6858000 h 6858000"/>
              <a:gd name="connsiteX4" fmla="*/ 0 w 8849190"/>
              <a:gd name="connsiteY4" fmla="*/ 6858000 h 6858000"/>
              <a:gd name="connsiteX0" fmla="*/ 0 w 8586723"/>
              <a:gd name="connsiteY0" fmla="*/ 6858000 h 6858000"/>
              <a:gd name="connsiteX1" fmla="*/ 381 w 8586723"/>
              <a:gd name="connsiteY1" fmla="*/ 0 h 6858000"/>
              <a:gd name="connsiteX2" fmla="*/ 8586723 w 8586723"/>
              <a:gd name="connsiteY2" fmla="*/ 1 h 6858000"/>
              <a:gd name="connsiteX3" fmla="*/ 6385010 w 8586723"/>
              <a:gd name="connsiteY3" fmla="*/ 6858000 h 6858000"/>
              <a:gd name="connsiteX4" fmla="*/ 0 w 8586723"/>
              <a:gd name="connsiteY4" fmla="*/ 6858000 h 6858000"/>
              <a:gd name="connsiteX0" fmla="*/ 0 w 8874589"/>
              <a:gd name="connsiteY0" fmla="*/ 6858000 h 6858000"/>
              <a:gd name="connsiteX1" fmla="*/ 381 w 8874589"/>
              <a:gd name="connsiteY1" fmla="*/ 0 h 6858000"/>
              <a:gd name="connsiteX2" fmla="*/ 8874589 w 8874589"/>
              <a:gd name="connsiteY2" fmla="*/ 8468 h 6858000"/>
              <a:gd name="connsiteX3" fmla="*/ 6385010 w 8874589"/>
              <a:gd name="connsiteY3" fmla="*/ 6858000 h 6858000"/>
              <a:gd name="connsiteX4" fmla="*/ 0 w 8874589"/>
              <a:gd name="connsiteY4" fmla="*/ 6858000 h 6858000"/>
              <a:gd name="connsiteX0" fmla="*/ 0 w 8823789"/>
              <a:gd name="connsiteY0" fmla="*/ 6858000 h 6858000"/>
              <a:gd name="connsiteX1" fmla="*/ 381 w 8823789"/>
              <a:gd name="connsiteY1" fmla="*/ 0 h 6858000"/>
              <a:gd name="connsiteX2" fmla="*/ 8823789 w 8823789"/>
              <a:gd name="connsiteY2" fmla="*/ 16934 h 6858000"/>
              <a:gd name="connsiteX3" fmla="*/ 6385010 w 8823789"/>
              <a:gd name="connsiteY3" fmla="*/ 6858000 h 6858000"/>
              <a:gd name="connsiteX4" fmla="*/ 0 w 8823789"/>
              <a:gd name="connsiteY4" fmla="*/ 6858000 h 6858000"/>
              <a:gd name="connsiteX0" fmla="*/ 0 w 8883055"/>
              <a:gd name="connsiteY0" fmla="*/ 6858000 h 6858000"/>
              <a:gd name="connsiteX1" fmla="*/ 381 w 8883055"/>
              <a:gd name="connsiteY1" fmla="*/ 0 h 6858000"/>
              <a:gd name="connsiteX2" fmla="*/ 8883055 w 8883055"/>
              <a:gd name="connsiteY2" fmla="*/ 8467 h 6858000"/>
              <a:gd name="connsiteX3" fmla="*/ 6385010 w 8883055"/>
              <a:gd name="connsiteY3" fmla="*/ 6858000 h 6858000"/>
              <a:gd name="connsiteX4" fmla="*/ 0 w 8883055"/>
              <a:gd name="connsiteY4" fmla="*/ 6858000 h 6858000"/>
              <a:gd name="connsiteX0" fmla="*/ 0 w 8891522"/>
              <a:gd name="connsiteY0" fmla="*/ 6900333 h 6900333"/>
              <a:gd name="connsiteX1" fmla="*/ 381 w 8891522"/>
              <a:gd name="connsiteY1" fmla="*/ 42333 h 6900333"/>
              <a:gd name="connsiteX2" fmla="*/ 8891522 w 8891522"/>
              <a:gd name="connsiteY2" fmla="*/ 0 h 6900333"/>
              <a:gd name="connsiteX3" fmla="*/ 6385010 w 8891522"/>
              <a:gd name="connsiteY3" fmla="*/ 6900333 h 6900333"/>
              <a:gd name="connsiteX4" fmla="*/ 0 w 8891522"/>
              <a:gd name="connsiteY4" fmla="*/ 6900333 h 6900333"/>
              <a:gd name="connsiteX0" fmla="*/ 0 w 8891522"/>
              <a:gd name="connsiteY0" fmla="*/ 6858000 h 6858000"/>
              <a:gd name="connsiteX1" fmla="*/ 381 w 8891522"/>
              <a:gd name="connsiteY1" fmla="*/ 0 h 6858000"/>
              <a:gd name="connsiteX2" fmla="*/ 8891522 w 8891522"/>
              <a:gd name="connsiteY2" fmla="*/ 1 h 6858000"/>
              <a:gd name="connsiteX3" fmla="*/ 6385010 w 8891522"/>
              <a:gd name="connsiteY3" fmla="*/ 6858000 h 6858000"/>
              <a:gd name="connsiteX4" fmla="*/ 0 w 889152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91522" h="6858000">
                <a:moveTo>
                  <a:pt x="0" y="6858000"/>
                </a:moveTo>
                <a:lnTo>
                  <a:pt x="381" y="0"/>
                </a:lnTo>
                <a:lnTo>
                  <a:pt x="8891522" y="1"/>
                </a:lnTo>
                <a:lnTo>
                  <a:pt x="638501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rtlCol="0">
            <a:normAutofit/>
          </a:bodyPr>
          <a:lstStyle/>
          <a:p>
            <a:pPr lv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2589" y="1846783"/>
            <a:ext cx="6863371" cy="553998"/>
          </a:xfrm>
        </p:spPr>
        <p:txBody>
          <a:bodyPr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2588" y="2788219"/>
            <a:ext cx="5713413" cy="33239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baseline="0">
                <a:solidFill>
                  <a:srgbClr val="00AAFF"/>
                </a:solidFill>
                <a:latin typeface="VTB Group Cond Bold" charset="0"/>
                <a:ea typeface="VTB Group Cond Book" charset="0"/>
                <a:cs typeface="VTB Group Cond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FBB1F9E-DFED-419F-9B71-45C5EC7D57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42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5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90" y="390767"/>
            <a:ext cx="5330825" cy="775597"/>
          </a:xfrm>
        </p:spPr>
        <p:txBody>
          <a:bodyPr/>
          <a:lstStyle>
            <a:lvl1pPr>
              <a:defRPr baseline="0">
                <a:solidFill>
                  <a:srgbClr val="0028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90" y="2282826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382590" y="1520829"/>
            <a:ext cx="5330825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4"/>
          </p:nvPr>
        </p:nvSpPr>
        <p:spPr>
          <a:xfrm>
            <a:off x="6472240" y="2282828"/>
            <a:ext cx="4954587" cy="276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cap="all" baseline="0">
                <a:solidFill>
                  <a:srgbClr val="002882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4F908846-B271-45D2-818D-809E411A4E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060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2"/>
          <p:cNvSpPr/>
          <p:nvPr userDrawn="1"/>
        </p:nvSpPr>
        <p:spPr>
          <a:xfrm>
            <a:off x="8123237" y="1906588"/>
            <a:ext cx="4068763" cy="4951412"/>
          </a:xfrm>
          <a:prstGeom prst="rect">
            <a:avLst/>
          </a:prstGeom>
          <a:solidFill>
            <a:srgbClr val="CCE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11"/>
          <p:cNvSpPr/>
          <p:nvPr userDrawn="1"/>
        </p:nvSpPr>
        <p:spPr>
          <a:xfrm>
            <a:off x="4068766" y="1906588"/>
            <a:ext cx="4067175" cy="4951412"/>
          </a:xfrm>
          <a:prstGeom prst="rect">
            <a:avLst/>
          </a:prstGeom>
          <a:solidFill>
            <a:srgbClr val="E5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F9F9F9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" y="1906588"/>
            <a:ext cx="4068763" cy="4951412"/>
          </a:xfrm>
          <a:prstGeom prst="rect">
            <a:avLst/>
          </a:prstGeom>
          <a:solidFill>
            <a:srgbClr val="CCE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90" y="390767"/>
            <a:ext cx="5330825" cy="775597"/>
          </a:xfrm>
        </p:spPr>
        <p:txBody>
          <a:bodyPr/>
          <a:lstStyle>
            <a:lvl1pPr>
              <a:defRPr baseline="0">
                <a:solidFill>
                  <a:srgbClr val="0028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6"/>
            <a:ext cx="3424237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382590" y="1520829"/>
            <a:ext cx="5330825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Объект 2"/>
          <p:cNvSpPr>
            <a:spLocks noGrp="1"/>
          </p:cNvSpPr>
          <p:nvPr>
            <p:ph idx="15"/>
          </p:nvPr>
        </p:nvSpPr>
        <p:spPr>
          <a:xfrm>
            <a:off x="4428879" y="2282826"/>
            <a:ext cx="356736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6"/>
          </p:nvPr>
        </p:nvSpPr>
        <p:spPr>
          <a:xfrm>
            <a:off x="8378825" y="2282826"/>
            <a:ext cx="342265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Дата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3" name="Нижний колонтитул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B5D72D6B-A7EC-450C-9253-5F1C58CEFD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8912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90" y="390766"/>
            <a:ext cx="6854825" cy="387798"/>
          </a:xfrm>
        </p:spPr>
        <p:txBody>
          <a:bodyPr/>
          <a:lstStyle>
            <a:lvl1pPr>
              <a:defRPr baseline="0">
                <a:solidFill>
                  <a:srgbClr val="0028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382589" y="1520829"/>
            <a:ext cx="6089651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B8568BD-FD26-4F48-891A-7F23FEB35B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797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90" y="390766"/>
            <a:ext cx="6854825" cy="387798"/>
          </a:xfrm>
        </p:spPr>
        <p:txBody>
          <a:bodyPr/>
          <a:lstStyle>
            <a:lvl1pPr>
              <a:defRPr baseline="0">
                <a:solidFill>
                  <a:srgbClr val="0028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382589" y="1520829"/>
            <a:ext cx="6089651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216CA4A-D19A-4EC4-BEC5-275A6649E7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798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Изображение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739" y="152400"/>
            <a:ext cx="3200400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Рисунок 8"/>
          <p:cNvSpPr>
            <a:spLocks noGrp="1"/>
          </p:cNvSpPr>
          <p:nvPr>
            <p:ph type="pic" sz="quarter" idx="13"/>
          </p:nvPr>
        </p:nvSpPr>
        <p:spPr>
          <a:xfrm>
            <a:off x="-1" y="-13446"/>
            <a:ext cx="12212945" cy="6884893"/>
          </a:xfrm>
          <a:custGeom>
            <a:avLst/>
            <a:gdLst>
              <a:gd name="connsiteX0" fmla="*/ 0 w 6402324"/>
              <a:gd name="connsiteY0" fmla="*/ 6858000 h 6858000"/>
              <a:gd name="connsiteX1" fmla="*/ 1600581 w 6402324"/>
              <a:gd name="connsiteY1" fmla="*/ 0 h 6858000"/>
              <a:gd name="connsiteX2" fmla="*/ 6402324 w 6402324"/>
              <a:gd name="connsiteY2" fmla="*/ 0 h 6858000"/>
              <a:gd name="connsiteX3" fmla="*/ 4801743 w 6402324"/>
              <a:gd name="connsiteY3" fmla="*/ 6858000 h 6858000"/>
              <a:gd name="connsiteX4" fmla="*/ 0 w 6402324"/>
              <a:gd name="connsiteY4" fmla="*/ 6858000 h 6858000"/>
              <a:gd name="connsiteX0" fmla="*/ 0 w 6402324"/>
              <a:gd name="connsiteY0" fmla="*/ 6858000 h 6858000"/>
              <a:gd name="connsiteX1" fmla="*/ 381 w 6402324"/>
              <a:gd name="connsiteY1" fmla="*/ 0 h 6858000"/>
              <a:gd name="connsiteX2" fmla="*/ 6402324 w 6402324"/>
              <a:gd name="connsiteY2" fmla="*/ 0 h 6858000"/>
              <a:gd name="connsiteX3" fmla="*/ 4801743 w 6402324"/>
              <a:gd name="connsiteY3" fmla="*/ 6858000 h 6858000"/>
              <a:gd name="connsiteX4" fmla="*/ 0 w 6402324"/>
              <a:gd name="connsiteY4" fmla="*/ 6858000 h 6858000"/>
              <a:gd name="connsiteX0" fmla="*/ 0 w 8908457"/>
              <a:gd name="connsiteY0" fmla="*/ 6858000 h 6858000"/>
              <a:gd name="connsiteX1" fmla="*/ 381 w 8908457"/>
              <a:gd name="connsiteY1" fmla="*/ 0 h 6858000"/>
              <a:gd name="connsiteX2" fmla="*/ 8908457 w 8908457"/>
              <a:gd name="connsiteY2" fmla="*/ 0 h 6858000"/>
              <a:gd name="connsiteX3" fmla="*/ 4801743 w 8908457"/>
              <a:gd name="connsiteY3" fmla="*/ 6858000 h 6858000"/>
              <a:gd name="connsiteX4" fmla="*/ 0 w 8908457"/>
              <a:gd name="connsiteY4" fmla="*/ 6858000 h 6858000"/>
              <a:gd name="connsiteX0" fmla="*/ 0 w 8908457"/>
              <a:gd name="connsiteY0" fmla="*/ 6858000 h 6866467"/>
              <a:gd name="connsiteX1" fmla="*/ 381 w 8908457"/>
              <a:gd name="connsiteY1" fmla="*/ 0 h 6866467"/>
              <a:gd name="connsiteX2" fmla="*/ 8908457 w 8908457"/>
              <a:gd name="connsiteY2" fmla="*/ 0 h 6866467"/>
              <a:gd name="connsiteX3" fmla="*/ 6393476 w 8908457"/>
              <a:gd name="connsiteY3" fmla="*/ 6866467 h 6866467"/>
              <a:gd name="connsiteX4" fmla="*/ 0 w 8908457"/>
              <a:gd name="connsiteY4" fmla="*/ 6858000 h 6866467"/>
              <a:gd name="connsiteX0" fmla="*/ 0 w 8908457"/>
              <a:gd name="connsiteY0" fmla="*/ 6858000 h 6917267"/>
              <a:gd name="connsiteX1" fmla="*/ 381 w 8908457"/>
              <a:gd name="connsiteY1" fmla="*/ 0 h 6917267"/>
              <a:gd name="connsiteX2" fmla="*/ 8908457 w 8908457"/>
              <a:gd name="connsiteY2" fmla="*/ 0 h 6917267"/>
              <a:gd name="connsiteX3" fmla="*/ 6393476 w 8908457"/>
              <a:gd name="connsiteY3" fmla="*/ 6917267 h 6917267"/>
              <a:gd name="connsiteX4" fmla="*/ 0 w 8908457"/>
              <a:gd name="connsiteY4" fmla="*/ 6858000 h 6917267"/>
              <a:gd name="connsiteX0" fmla="*/ 0 w 8908457"/>
              <a:gd name="connsiteY0" fmla="*/ 6858000 h 6858000"/>
              <a:gd name="connsiteX1" fmla="*/ 381 w 8908457"/>
              <a:gd name="connsiteY1" fmla="*/ 0 h 6858000"/>
              <a:gd name="connsiteX2" fmla="*/ 8908457 w 8908457"/>
              <a:gd name="connsiteY2" fmla="*/ 0 h 6858000"/>
              <a:gd name="connsiteX3" fmla="*/ 6385010 w 8908457"/>
              <a:gd name="connsiteY3" fmla="*/ 6858000 h 6858000"/>
              <a:gd name="connsiteX4" fmla="*/ 0 w 8908457"/>
              <a:gd name="connsiteY4" fmla="*/ 6858000 h 6858000"/>
              <a:gd name="connsiteX0" fmla="*/ 0 w 8823790"/>
              <a:gd name="connsiteY0" fmla="*/ 6858000 h 6858000"/>
              <a:gd name="connsiteX1" fmla="*/ 381 w 8823790"/>
              <a:gd name="connsiteY1" fmla="*/ 0 h 6858000"/>
              <a:gd name="connsiteX2" fmla="*/ 8823790 w 8823790"/>
              <a:gd name="connsiteY2" fmla="*/ 8467 h 6858000"/>
              <a:gd name="connsiteX3" fmla="*/ 6385010 w 8823790"/>
              <a:gd name="connsiteY3" fmla="*/ 6858000 h 6858000"/>
              <a:gd name="connsiteX4" fmla="*/ 0 w 8823790"/>
              <a:gd name="connsiteY4" fmla="*/ 6858000 h 6858000"/>
              <a:gd name="connsiteX0" fmla="*/ 0 w 8874590"/>
              <a:gd name="connsiteY0" fmla="*/ 6858000 h 6858000"/>
              <a:gd name="connsiteX1" fmla="*/ 381 w 8874590"/>
              <a:gd name="connsiteY1" fmla="*/ 0 h 6858000"/>
              <a:gd name="connsiteX2" fmla="*/ 8874590 w 8874590"/>
              <a:gd name="connsiteY2" fmla="*/ 8467 h 6858000"/>
              <a:gd name="connsiteX3" fmla="*/ 6385010 w 8874590"/>
              <a:gd name="connsiteY3" fmla="*/ 6858000 h 6858000"/>
              <a:gd name="connsiteX4" fmla="*/ 0 w 8874590"/>
              <a:gd name="connsiteY4" fmla="*/ 6858000 h 6858000"/>
              <a:gd name="connsiteX0" fmla="*/ 0 w 8849190"/>
              <a:gd name="connsiteY0" fmla="*/ 6858000 h 6858000"/>
              <a:gd name="connsiteX1" fmla="*/ 381 w 8849190"/>
              <a:gd name="connsiteY1" fmla="*/ 0 h 6858000"/>
              <a:gd name="connsiteX2" fmla="*/ 8849190 w 8849190"/>
              <a:gd name="connsiteY2" fmla="*/ 16934 h 6858000"/>
              <a:gd name="connsiteX3" fmla="*/ 6385010 w 8849190"/>
              <a:gd name="connsiteY3" fmla="*/ 6858000 h 6858000"/>
              <a:gd name="connsiteX4" fmla="*/ 0 w 8849190"/>
              <a:gd name="connsiteY4" fmla="*/ 6858000 h 6858000"/>
              <a:gd name="connsiteX0" fmla="*/ 0 w 8586723"/>
              <a:gd name="connsiteY0" fmla="*/ 6858000 h 6858000"/>
              <a:gd name="connsiteX1" fmla="*/ 381 w 8586723"/>
              <a:gd name="connsiteY1" fmla="*/ 0 h 6858000"/>
              <a:gd name="connsiteX2" fmla="*/ 8586723 w 8586723"/>
              <a:gd name="connsiteY2" fmla="*/ 1 h 6858000"/>
              <a:gd name="connsiteX3" fmla="*/ 6385010 w 8586723"/>
              <a:gd name="connsiteY3" fmla="*/ 6858000 h 6858000"/>
              <a:gd name="connsiteX4" fmla="*/ 0 w 8586723"/>
              <a:gd name="connsiteY4" fmla="*/ 6858000 h 6858000"/>
              <a:gd name="connsiteX0" fmla="*/ 0 w 8874589"/>
              <a:gd name="connsiteY0" fmla="*/ 6858000 h 6858000"/>
              <a:gd name="connsiteX1" fmla="*/ 381 w 8874589"/>
              <a:gd name="connsiteY1" fmla="*/ 0 h 6858000"/>
              <a:gd name="connsiteX2" fmla="*/ 8874589 w 8874589"/>
              <a:gd name="connsiteY2" fmla="*/ 8468 h 6858000"/>
              <a:gd name="connsiteX3" fmla="*/ 6385010 w 8874589"/>
              <a:gd name="connsiteY3" fmla="*/ 6858000 h 6858000"/>
              <a:gd name="connsiteX4" fmla="*/ 0 w 8874589"/>
              <a:gd name="connsiteY4" fmla="*/ 6858000 h 6858000"/>
              <a:gd name="connsiteX0" fmla="*/ 0 w 8823789"/>
              <a:gd name="connsiteY0" fmla="*/ 6858000 h 6858000"/>
              <a:gd name="connsiteX1" fmla="*/ 381 w 8823789"/>
              <a:gd name="connsiteY1" fmla="*/ 0 h 6858000"/>
              <a:gd name="connsiteX2" fmla="*/ 8823789 w 8823789"/>
              <a:gd name="connsiteY2" fmla="*/ 16934 h 6858000"/>
              <a:gd name="connsiteX3" fmla="*/ 6385010 w 8823789"/>
              <a:gd name="connsiteY3" fmla="*/ 6858000 h 6858000"/>
              <a:gd name="connsiteX4" fmla="*/ 0 w 8823789"/>
              <a:gd name="connsiteY4" fmla="*/ 6858000 h 6858000"/>
              <a:gd name="connsiteX0" fmla="*/ 0 w 8883055"/>
              <a:gd name="connsiteY0" fmla="*/ 6858000 h 6858000"/>
              <a:gd name="connsiteX1" fmla="*/ 381 w 8883055"/>
              <a:gd name="connsiteY1" fmla="*/ 0 h 6858000"/>
              <a:gd name="connsiteX2" fmla="*/ 8883055 w 8883055"/>
              <a:gd name="connsiteY2" fmla="*/ 8467 h 6858000"/>
              <a:gd name="connsiteX3" fmla="*/ 6385010 w 8883055"/>
              <a:gd name="connsiteY3" fmla="*/ 6858000 h 6858000"/>
              <a:gd name="connsiteX4" fmla="*/ 0 w 8883055"/>
              <a:gd name="connsiteY4" fmla="*/ 6858000 h 6858000"/>
              <a:gd name="connsiteX0" fmla="*/ 0 w 8891522"/>
              <a:gd name="connsiteY0" fmla="*/ 6900333 h 6900333"/>
              <a:gd name="connsiteX1" fmla="*/ 381 w 8891522"/>
              <a:gd name="connsiteY1" fmla="*/ 42333 h 6900333"/>
              <a:gd name="connsiteX2" fmla="*/ 8891522 w 8891522"/>
              <a:gd name="connsiteY2" fmla="*/ 0 h 6900333"/>
              <a:gd name="connsiteX3" fmla="*/ 6385010 w 8891522"/>
              <a:gd name="connsiteY3" fmla="*/ 6900333 h 6900333"/>
              <a:gd name="connsiteX4" fmla="*/ 0 w 8891522"/>
              <a:gd name="connsiteY4" fmla="*/ 6900333 h 6900333"/>
              <a:gd name="connsiteX0" fmla="*/ 0 w 8891522"/>
              <a:gd name="connsiteY0" fmla="*/ 6858000 h 6858000"/>
              <a:gd name="connsiteX1" fmla="*/ 381 w 8891522"/>
              <a:gd name="connsiteY1" fmla="*/ 0 h 6858000"/>
              <a:gd name="connsiteX2" fmla="*/ 8891522 w 8891522"/>
              <a:gd name="connsiteY2" fmla="*/ 1 h 6858000"/>
              <a:gd name="connsiteX3" fmla="*/ 6385010 w 8891522"/>
              <a:gd name="connsiteY3" fmla="*/ 6858000 h 6858000"/>
              <a:gd name="connsiteX4" fmla="*/ 0 w 8891522"/>
              <a:gd name="connsiteY4" fmla="*/ 6858000 h 6858000"/>
              <a:gd name="connsiteX0" fmla="*/ 0 w 12266734"/>
              <a:gd name="connsiteY0" fmla="*/ 6871446 h 6871446"/>
              <a:gd name="connsiteX1" fmla="*/ 381 w 12266734"/>
              <a:gd name="connsiteY1" fmla="*/ 13446 h 6871446"/>
              <a:gd name="connsiteX2" fmla="*/ 12266734 w 12266734"/>
              <a:gd name="connsiteY2" fmla="*/ 0 h 6871446"/>
              <a:gd name="connsiteX3" fmla="*/ 6385010 w 12266734"/>
              <a:gd name="connsiteY3" fmla="*/ 6871446 h 6871446"/>
              <a:gd name="connsiteX4" fmla="*/ 0 w 12266734"/>
              <a:gd name="connsiteY4" fmla="*/ 6871446 h 6871446"/>
              <a:gd name="connsiteX0" fmla="*/ 0 w 12266734"/>
              <a:gd name="connsiteY0" fmla="*/ 6871446 h 6884893"/>
              <a:gd name="connsiteX1" fmla="*/ 381 w 12266734"/>
              <a:gd name="connsiteY1" fmla="*/ 13446 h 6884893"/>
              <a:gd name="connsiteX2" fmla="*/ 12266734 w 12266734"/>
              <a:gd name="connsiteY2" fmla="*/ 0 h 6884893"/>
              <a:gd name="connsiteX3" fmla="*/ 12207586 w 12266734"/>
              <a:gd name="connsiteY3" fmla="*/ 6884893 h 6884893"/>
              <a:gd name="connsiteX4" fmla="*/ 0 w 12266734"/>
              <a:gd name="connsiteY4" fmla="*/ 6871446 h 6884893"/>
              <a:gd name="connsiteX0" fmla="*/ 0 w 12212945"/>
              <a:gd name="connsiteY0" fmla="*/ 6871446 h 6884893"/>
              <a:gd name="connsiteX1" fmla="*/ 381 w 12212945"/>
              <a:gd name="connsiteY1" fmla="*/ 13446 h 6884893"/>
              <a:gd name="connsiteX2" fmla="*/ 12212945 w 12212945"/>
              <a:gd name="connsiteY2" fmla="*/ 0 h 6884893"/>
              <a:gd name="connsiteX3" fmla="*/ 12207586 w 12212945"/>
              <a:gd name="connsiteY3" fmla="*/ 6884893 h 6884893"/>
              <a:gd name="connsiteX4" fmla="*/ 0 w 12212945"/>
              <a:gd name="connsiteY4" fmla="*/ 6871446 h 6884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12945" h="6884893">
                <a:moveTo>
                  <a:pt x="0" y="6871446"/>
                </a:moveTo>
                <a:lnTo>
                  <a:pt x="381" y="13446"/>
                </a:lnTo>
                <a:lnTo>
                  <a:pt x="12212945" y="0"/>
                </a:lnTo>
                <a:cubicBezTo>
                  <a:pt x="12211159" y="2294964"/>
                  <a:pt x="12209372" y="4589929"/>
                  <a:pt x="12207586" y="6884893"/>
                </a:cubicBezTo>
                <a:lnTo>
                  <a:pt x="0" y="6871446"/>
                </a:lnTo>
                <a:close/>
              </a:path>
            </a:pathLst>
          </a:custGeom>
        </p:spPr>
        <p:txBody>
          <a:bodyPr rtlCol="0">
            <a:normAutofit/>
          </a:bodyPr>
          <a:lstStyle/>
          <a:p>
            <a:pPr lv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2589" y="1846783"/>
            <a:ext cx="6863371" cy="553998"/>
          </a:xfrm>
        </p:spPr>
        <p:txBody>
          <a:bodyPr/>
          <a:lstStyle>
            <a:lvl1pPr algn="l">
              <a:defRPr sz="4000">
                <a:solidFill>
                  <a:srgbClr val="00288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2588" y="2788219"/>
            <a:ext cx="5713413" cy="33239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baseline="0">
                <a:solidFill>
                  <a:srgbClr val="00AAFF"/>
                </a:solidFill>
                <a:latin typeface="VTB Group Cond Bold" charset="0"/>
                <a:ea typeface="VTB Group Cond Book" charset="0"/>
                <a:cs typeface="VTB Group Cond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2857942-5F12-4EC2-B90D-D4F8B57208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962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2589" y="1846783"/>
            <a:ext cx="6863371" cy="553998"/>
          </a:xfrm>
        </p:spPr>
        <p:txBody>
          <a:bodyPr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2588" y="2788215"/>
            <a:ext cx="5713413" cy="140119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10" name="Рисунок 8"/>
          <p:cNvSpPr>
            <a:spLocks noGrp="1"/>
          </p:cNvSpPr>
          <p:nvPr>
            <p:ph type="pic" sz="quarter" idx="14"/>
          </p:nvPr>
        </p:nvSpPr>
        <p:spPr>
          <a:xfrm>
            <a:off x="6096002" y="3"/>
            <a:ext cx="6120639" cy="6858001"/>
          </a:xfrm>
          <a:custGeom>
            <a:avLst/>
            <a:gdLst>
              <a:gd name="connsiteX0" fmla="*/ 0 w 6402324"/>
              <a:gd name="connsiteY0" fmla="*/ 6858000 h 6858000"/>
              <a:gd name="connsiteX1" fmla="*/ 1600581 w 6402324"/>
              <a:gd name="connsiteY1" fmla="*/ 0 h 6858000"/>
              <a:gd name="connsiteX2" fmla="*/ 6402324 w 6402324"/>
              <a:gd name="connsiteY2" fmla="*/ 0 h 6858000"/>
              <a:gd name="connsiteX3" fmla="*/ 4801743 w 6402324"/>
              <a:gd name="connsiteY3" fmla="*/ 6858000 h 6858000"/>
              <a:gd name="connsiteX4" fmla="*/ 0 w 6402324"/>
              <a:gd name="connsiteY4" fmla="*/ 6858000 h 6858000"/>
              <a:gd name="connsiteX0" fmla="*/ 0 w 6402324"/>
              <a:gd name="connsiteY0" fmla="*/ 6858000 h 6858000"/>
              <a:gd name="connsiteX1" fmla="*/ 381 w 6402324"/>
              <a:gd name="connsiteY1" fmla="*/ 0 h 6858000"/>
              <a:gd name="connsiteX2" fmla="*/ 6402324 w 6402324"/>
              <a:gd name="connsiteY2" fmla="*/ 0 h 6858000"/>
              <a:gd name="connsiteX3" fmla="*/ 4801743 w 6402324"/>
              <a:gd name="connsiteY3" fmla="*/ 6858000 h 6858000"/>
              <a:gd name="connsiteX4" fmla="*/ 0 w 6402324"/>
              <a:gd name="connsiteY4" fmla="*/ 6858000 h 6858000"/>
              <a:gd name="connsiteX0" fmla="*/ 0 w 8908457"/>
              <a:gd name="connsiteY0" fmla="*/ 6858000 h 6858000"/>
              <a:gd name="connsiteX1" fmla="*/ 381 w 8908457"/>
              <a:gd name="connsiteY1" fmla="*/ 0 h 6858000"/>
              <a:gd name="connsiteX2" fmla="*/ 8908457 w 8908457"/>
              <a:gd name="connsiteY2" fmla="*/ 0 h 6858000"/>
              <a:gd name="connsiteX3" fmla="*/ 4801743 w 8908457"/>
              <a:gd name="connsiteY3" fmla="*/ 6858000 h 6858000"/>
              <a:gd name="connsiteX4" fmla="*/ 0 w 8908457"/>
              <a:gd name="connsiteY4" fmla="*/ 6858000 h 6858000"/>
              <a:gd name="connsiteX0" fmla="*/ 0 w 8908457"/>
              <a:gd name="connsiteY0" fmla="*/ 6858000 h 6866467"/>
              <a:gd name="connsiteX1" fmla="*/ 381 w 8908457"/>
              <a:gd name="connsiteY1" fmla="*/ 0 h 6866467"/>
              <a:gd name="connsiteX2" fmla="*/ 8908457 w 8908457"/>
              <a:gd name="connsiteY2" fmla="*/ 0 h 6866467"/>
              <a:gd name="connsiteX3" fmla="*/ 6393476 w 8908457"/>
              <a:gd name="connsiteY3" fmla="*/ 6866467 h 6866467"/>
              <a:gd name="connsiteX4" fmla="*/ 0 w 8908457"/>
              <a:gd name="connsiteY4" fmla="*/ 6858000 h 6866467"/>
              <a:gd name="connsiteX0" fmla="*/ 0 w 8908457"/>
              <a:gd name="connsiteY0" fmla="*/ 6858000 h 6917267"/>
              <a:gd name="connsiteX1" fmla="*/ 381 w 8908457"/>
              <a:gd name="connsiteY1" fmla="*/ 0 h 6917267"/>
              <a:gd name="connsiteX2" fmla="*/ 8908457 w 8908457"/>
              <a:gd name="connsiteY2" fmla="*/ 0 h 6917267"/>
              <a:gd name="connsiteX3" fmla="*/ 6393476 w 8908457"/>
              <a:gd name="connsiteY3" fmla="*/ 6917267 h 6917267"/>
              <a:gd name="connsiteX4" fmla="*/ 0 w 8908457"/>
              <a:gd name="connsiteY4" fmla="*/ 6858000 h 6917267"/>
              <a:gd name="connsiteX0" fmla="*/ 0 w 8908457"/>
              <a:gd name="connsiteY0" fmla="*/ 6858000 h 6858000"/>
              <a:gd name="connsiteX1" fmla="*/ 381 w 8908457"/>
              <a:gd name="connsiteY1" fmla="*/ 0 h 6858000"/>
              <a:gd name="connsiteX2" fmla="*/ 8908457 w 8908457"/>
              <a:gd name="connsiteY2" fmla="*/ 0 h 6858000"/>
              <a:gd name="connsiteX3" fmla="*/ 6385010 w 8908457"/>
              <a:gd name="connsiteY3" fmla="*/ 6858000 h 6858000"/>
              <a:gd name="connsiteX4" fmla="*/ 0 w 8908457"/>
              <a:gd name="connsiteY4" fmla="*/ 6858000 h 6858000"/>
              <a:gd name="connsiteX0" fmla="*/ 0 w 8823790"/>
              <a:gd name="connsiteY0" fmla="*/ 6858000 h 6858000"/>
              <a:gd name="connsiteX1" fmla="*/ 381 w 8823790"/>
              <a:gd name="connsiteY1" fmla="*/ 0 h 6858000"/>
              <a:gd name="connsiteX2" fmla="*/ 8823790 w 8823790"/>
              <a:gd name="connsiteY2" fmla="*/ 8467 h 6858000"/>
              <a:gd name="connsiteX3" fmla="*/ 6385010 w 8823790"/>
              <a:gd name="connsiteY3" fmla="*/ 6858000 h 6858000"/>
              <a:gd name="connsiteX4" fmla="*/ 0 w 8823790"/>
              <a:gd name="connsiteY4" fmla="*/ 6858000 h 6858000"/>
              <a:gd name="connsiteX0" fmla="*/ 0 w 8874590"/>
              <a:gd name="connsiteY0" fmla="*/ 6858000 h 6858000"/>
              <a:gd name="connsiteX1" fmla="*/ 381 w 8874590"/>
              <a:gd name="connsiteY1" fmla="*/ 0 h 6858000"/>
              <a:gd name="connsiteX2" fmla="*/ 8874590 w 8874590"/>
              <a:gd name="connsiteY2" fmla="*/ 8467 h 6858000"/>
              <a:gd name="connsiteX3" fmla="*/ 6385010 w 8874590"/>
              <a:gd name="connsiteY3" fmla="*/ 6858000 h 6858000"/>
              <a:gd name="connsiteX4" fmla="*/ 0 w 8874590"/>
              <a:gd name="connsiteY4" fmla="*/ 6858000 h 6858000"/>
              <a:gd name="connsiteX0" fmla="*/ 0 w 8849190"/>
              <a:gd name="connsiteY0" fmla="*/ 6858000 h 6858000"/>
              <a:gd name="connsiteX1" fmla="*/ 381 w 8849190"/>
              <a:gd name="connsiteY1" fmla="*/ 0 h 6858000"/>
              <a:gd name="connsiteX2" fmla="*/ 8849190 w 8849190"/>
              <a:gd name="connsiteY2" fmla="*/ 16934 h 6858000"/>
              <a:gd name="connsiteX3" fmla="*/ 6385010 w 8849190"/>
              <a:gd name="connsiteY3" fmla="*/ 6858000 h 6858000"/>
              <a:gd name="connsiteX4" fmla="*/ 0 w 8849190"/>
              <a:gd name="connsiteY4" fmla="*/ 6858000 h 6858000"/>
              <a:gd name="connsiteX0" fmla="*/ 0 w 8586723"/>
              <a:gd name="connsiteY0" fmla="*/ 6858000 h 6858000"/>
              <a:gd name="connsiteX1" fmla="*/ 381 w 8586723"/>
              <a:gd name="connsiteY1" fmla="*/ 0 h 6858000"/>
              <a:gd name="connsiteX2" fmla="*/ 8586723 w 8586723"/>
              <a:gd name="connsiteY2" fmla="*/ 1 h 6858000"/>
              <a:gd name="connsiteX3" fmla="*/ 6385010 w 8586723"/>
              <a:gd name="connsiteY3" fmla="*/ 6858000 h 6858000"/>
              <a:gd name="connsiteX4" fmla="*/ 0 w 8586723"/>
              <a:gd name="connsiteY4" fmla="*/ 6858000 h 6858000"/>
              <a:gd name="connsiteX0" fmla="*/ 0 w 8874589"/>
              <a:gd name="connsiteY0" fmla="*/ 6858000 h 6858000"/>
              <a:gd name="connsiteX1" fmla="*/ 381 w 8874589"/>
              <a:gd name="connsiteY1" fmla="*/ 0 h 6858000"/>
              <a:gd name="connsiteX2" fmla="*/ 8874589 w 8874589"/>
              <a:gd name="connsiteY2" fmla="*/ 8468 h 6858000"/>
              <a:gd name="connsiteX3" fmla="*/ 6385010 w 8874589"/>
              <a:gd name="connsiteY3" fmla="*/ 6858000 h 6858000"/>
              <a:gd name="connsiteX4" fmla="*/ 0 w 8874589"/>
              <a:gd name="connsiteY4" fmla="*/ 6858000 h 6858000"/>
              <a:gd name="connsiteX0" fmla="*/ 0 w 8823789"/>
              <a:gd name="connsiteY0" fmla="*/ 6858000 h 6858000"/>
              <a:gd name="connsiteX1" fmla="*/ 381 w 8823789"/>
              <a:gd name="connsiteY1" fmla="*/ 0 h 6858000"/>
              <a:gd name="connsiteX2" fmla="*/ 8823789 w 8823789"/>
              <a:gd name="connsiteY2" fmla="*/ 16934 h 6858000"/>
              <a:gd name="connsiteX3" fmla="*/ 6385010 w 8823789"/>
              <a:gd name="connsiteY3" fmla="*/ 6858000 h 6858000"/>
              <a:gd name="connsiteX4" fmla="*/ 0 w 8823789"/>
              <a:gd name="connsiteY4" fmla="*/ 6858000 h 6858000"/>
              <a:gd name="connsiteX0" fmla="*/ 0 w 8883055"/>
              <a:gd name="connsiteY0" fmla="*/ 6858000 h 6858000"/>
              <a:gd name="connsiteX1" fmla="*/ 381 w 8883055"/>
              <a:gd name="connsiteY1" fmla="*/ 0 h 6858000"/>
              <a:gd name="connsiteX2" fmla="*/ 8883055 w 8883055"/>
              <a:gd name="connsiteY2" fmla="*/ 8467 h 6858000"/>
              <a:gd name="connsiteX3" fmla="*/ 6385010 w 8883055"/>
              <a:gd name="connsiteY3" fmla="*/ 6858000 h 6858000"/>
              <a:gd name="connsiteX4" fmla="*/ 0 w 8883055"/>
              <a:gd name="connsiteY4" fmla="*/ 6858000 h 6858000"/>
              <a:gd name="connsiteX0" fmla="*/ 0 w 8891522"/>
              <a:gd name="connsiteY0" fmla="*/ 6900333 h 6900333"/>
              <a:gd name="connsiteX1" fmla="*/ 381 w 8891522"/>
              <a:gd name="connsiteY1" fmla="*/ 42333 h 6900333"/>
              <a:gd name="connsiteX2" fmla="*/ 8891522 w 8891522"/>
              <a:gd name="connsiteY2" fmla="*/ 0 h 6900333"/>
              <a:gd name="connsiteX3" fmla="*/ 6385010 w 8891522"/>
              <a:gd name="connsiteY3" fmla="*/ 6900333 h 6900333"/>
              <a:gd name="connsiteX4" fmla="*/ 0 w 8891522"/>
              <a:gd name="connsiteY4" fmla="*/ 6900333 h 6900333"/>
              <a:gd name="connsiteX0" fmla="*/ 0 w 8891522"/>
              <a:gd name="connsiteY0" fmla="*/ 6858000 h 6858000"/>
              <a:gd name="connsiteX1" fmla="*/ 381 w 8891522"/>
              <a:gd name="connsiteY1" fmla="*/ 0 h 6858000"/>
              <a:gd name="connsiteX2" fmla="*/ 8891522 w 8891522"/>
              <a:gd name="connsiteY2" fmla="*/ 1 h 6858000"/>
              <a:gd name="connsiteX3" fmla="*/ 6385010 w 8891522"/>
              <a:gd name="connsiteY3" fmla="*/ 6858000 h 6858000"/>
              <a:gd name="connsiteX4" fmla="*/ 0 w 8891522"/>
              <a:gd name="connsiteY4" fmla="*/ 6858000 h 6858000"/>
              <a:gd name="connsiteX0" fmla="*/ 0 w 12200848"/>
              <a:gd name="connsiteY0" fmla="*/ 6858000 h 6858000"/>
              <a:gd name="connsiteX1" fmla="*/ 12200848 w 12200848"/>
              <a:gd name="connsiteY1" fmla="*/ 0 h 6858000"/>
              <a:gd name="connsiteX2" fmla="*/ 8891522 w 12200848"/>
              <a:gd name="connsiteY2" fmla="*/ 1 h 6858000"/>
              <a:gd name="connsiteX3" fmla="*/ 6385010 w 12200848"/>
              <a:gd name="connsiteY3" fmla="*/ 6858000 h 6858000"/>
              <a:gd name="connsiteX4" fmla="*/ 0 w 12200848"/>
              <a:gd name="connsiteY4" fmla="*/ 6858000 h 6858000"/>
              <a:gd name="connsiteX0" fmla="*/ 5823923 w 5823923"/>
              <a:gd name="connsiteY0" fmla="*/ 6858000 h 6858000"/>
              <a:gd name="connsiteX1" fmla="*/ 5815838 w 5823923"/>
              <a:gd name="connsiteY1" fmla="*/ 0 h 6858000"/>
              <a:gd name="connsiteX2" fmla="*/ 2506512 w 5823923"/>
              <a:gd name="connsiteY2" fmla="*/ 1 h 6858000"/>
              <a:gd name="connsiteX3" fmla="*/ 0 w 5823923"/>
              <a:gd name="connsiteY3" fmla="*/ 6858000 h 6858000"/>
              <a:gd name="connsiteX4" fmla="*/ 5823923 w 5823923"/>
              <a:gd name="connsiteY4" fmla="*/ 6858000 h 6858000"/>
              <a:gd name="connsiteX0" fmla="*/ 5900123 w 5900123"/>
              <a:gd name="connsiteY0" fmla="*/ 6874933 h 6874933"/>
              <a:gd name="connsiteX1" fmla="*/ 5815838 w 5900123"/>
              <a:gd name="connsiteY1" fmla="*/ 0 h 6874933"/>
              <a:gd name="connsiteX2" fmla="*/ 2506512 w 5900123"/>
              <a:gd name="connsiteY2" fmla="*/ 1 h 6874933"/>
              <a:gd name="connsiteX3" fmla="*/ 0 w 5900123"/>
              <a:gd name="connsiteY3" fmla="*/ 6858000 h 6874933"/>
              <a:gd name="connsiteX4" fmla="*/ 5900123 w 5900123"/>
              <a:gd name="connsiteY4" fmla="*/ 6874933 h 6874933"/>
              <a:gd name="connsiteX0" fmla="*/ 5815456 w 5815838"/>
              <a:gd name="connsiteY0" fmla="*/ 6866467 h 6866467"/>
              <a:gd name="connsiteX1" fmla="*/ 5815838 w 5815838"/>
              <a:gd name="connsiteY1" fmla="*/ 0 h 6866467"/>
              <a:gd name="connsiteX2" fmla="*/ 2506512 w 5815838"/>
              <a:gd name="connsiteY2" fmla="*/ 1 h 6866467"/>
              <a:gd name="connsiteX3" fmla="*/ 0 w 5815838"/>
              <a:gd name="connsiteY3" fmla="*/ 6858000 h 6866467"/>
              <a:gd name="connsiteX4" fmla="*/ 5815456 w 5815838"/>
              <a:gd name="connsiteY4" fmla="*/ 6866467 h 6866467"/>
              <a:gd name="connsiteX0" fmla="*/ 5815456 w 5815838"/>
              <a:gd name="connsiteY0" fmla="*/ 7001934 h 7001934"/>
              <a:gd name="connsiteX1" fmla="*/ 5815838 w 5815838"/>
              <a:gd name="connsiteY1" fmla="*/ 0 h 7001934"/>
              <a:gd name="connsiteX2" fmla="*/ 2506512 w 5815838"/>
              <a:gd name="connsiteY2" fmla="*/ 1 h 7001934"/>
              <a:gd name="connsiteX3" fmla="*/ 0 w 5815838"/>
              <a:gd name="connsiteY3" fmla="*/ 6858000 h 7001934"/>
              <a:gd name="connsiteX4" fmla="*/ 5815456 w 5815838"/>
              <a:gd name="connsiteY4" fmla="*/ 7001934 h 7001934"/>
              <a:gd name="connsiteX0" fmla="*/ 5823922 w 5823923"/>
              <a:gd name="connsiteY0" fmla="*/ 6858001 h 6858001"/>
              <a:gd name="connsiteX1" fmla="*/ 5815838 w 5823923"/>
              <a:gd name="connsiteY1" fmla="*/ 0 h 6858001"/>
              <a:gd name="connsiteX2" fmla="*/ 2506512 w 5823923"/>
              <a:gd name="connsiteY2" fmla="*/ 1 h 6858001"/>
              <a:gd name="connsiteX3" fmla="*/ 0 w 5823923"/>
              <a:gd name="connsiteY3" fmla="*/ 6858000 h 6858001"/>
              <a:gd name="connsiteX4" fmla="*/ 5823922 w 5823923"/>
              <a:gd name="connsiteY4" fmla="*/ 6858001 h 6858001"/>
              <a:gd name="connsiteX0" fmla="*/ 5942455 w 5942455"/>
              <a:gd name="connsiteY0" fmla="*/ 6866468 h 6866468"/>
              <a:gd name="connsiteX1" fmla="*/ 5815838 w 5942455"/>
              <a:gd name="connsiteY1" fmla="*/ 0 h 6866468"/>
              <a:gd name="connsiteX2" fmla="*/ 2506512 w 5942455"/>
              <a:gd name="connsiteY2" fmla="*/ 1 h 6866468"/>
              <a:gd name="connsiteX3" fmla="*/ 0 w 5942455"/>
              <a:gd name="connsiteY3" fmla="*/ 6858000 h 6866468"/>
              <a:gd name="connsiteX4" fmla="*/ 5942455 w 5942455"/>
              <a:gd name="connsiteY4" fmla="*/ 6866468 h 6866468"/>
              <a:gd name="connsiteX0" fmla="*/ 5806988 w 5815838"/>
              <a:gd name="connsiteY0" fmla="*/ 6874935 h 6874935"/>
              <a:gd name="connsiteX1" fmla="*/ 5815838 w 5815838"/>
              <a:gd name="connsiteY1" fmla="*/ 0 h 6874935"/>
              <a:gd name="connsiteX2" fmla="*/ 2506512 w 5815838"/>
              <a:gd name="connsiteY2" fmla="*/ 1 h 6874935"/>
              <a:gd name="connsiteX3" fmla="*/ 0 w 5815838"/>
              <a:gd name="connsiteY3" fmla="*/ 6858000 h 6874935"/>
              <a:gd name="connsiteX4" fmla="*/ 5806988 w 5815838"/>
              <a:gd name="connsiteY4" fmla="*/ 6874935 h 6874935"/>
              <a:gd name="connsiteX0" fmla="*/ 5806988 w 6958838"/>
              <a:gd name="connsiteY0" fmla="*/ 6874934 h 6874934"/>
              <a:gd name="connsiteX1" fmla="*/ 6958838 w 6958838"/>
              <a:gd name="connsiteY1" fmla="*/ 8466 h 6874934"/>
              <a:gd name="connsiteX2" fmla="*/ 2506512 w 6958838"/>
              <a:gd name="connsiteY2" fmla="*/ 0 h 6874934"/>
              <a:gd name="connsiteX3" fmla="*/ 0 w 6958838"/>
              <a:gd name="connsiteY3" fmla="*/ 6857999 h 6874934"/>
              <a:gd name="connsiteX4" fmla="*/ 5806988 w 6958838"/>
              <a:gd name="connsiteY4" fmla="*/ 6874934 h 6874934"/>
              <a:gd name="connsiteX0" fmla="*/ 6958455 w 6958838"/>
              <a:gd name="connsiteY0" fmla="*/ 6858001 h 6858001"/>
              <a:gd name="connsiteX1" fmla="*/ 6958838 w 6958838"/>
              <a:gd name="connsiteY1" fmla="*/ 8466 h 6858001"/>
              <a:gd name="connsiteX2" fmla="*/ 2506512 w 6958838"/>
              <a:gd name="connsiteY2" fmla="*/ 0 h 6858001"/>
              <a:gd name="connsiteX3" fmla="*/ 0 w 6958838"/>
              <a:gd name="connsiteY3" fmla="*/ 6857999 h 6858001"/>
              <a:gd name="connsiteX4" fmla="*/ 6958455 w 6958838"/>
              <a:gd name="connsiteY4" fmla="*/ 6858001 h 6858001"/>
              <a:gd name="connsiteX0" fmla="*/ 6958455 w 6967305"/>
              <a:gd name="connsiteY0" fmla="*/ 6858001 h 6858001"/>
              <a:gd name="connsiteX1" fmla="*/ 6967305 w 6967305"/>
              <a:gd name="connsiteY1" fmla="*/ 126999 h 6858001"/>
              <a:gd name="connsiteX2" fmla="*/ 2506512 w 6967305"/>
              <a:gd name="connsiteY2" fmla="*/ 0 h 6858001"/>
              <a:gd name="connsiteX3" fmla="*/ 0 w 6967305"/>
              <a:gd name="connsiteY3" fmla="*/ 6857999 h 6858001"/>
              <a:gd name="connsiteX4" fmla="*/ 6958455 w 6967305"/>
              <a:gd name="connsiteY4" fmla="*/ 6858001 h 6858001"/>
              <a:gd name="connsiteX0" fmla="*/ 6958455 w 6967305"/>
              <a:gd name="connsiteY0" fmla="*/ 6866469 h 6866469"/>
              <a:gd name="connsiteX1" fmla="*/ 6967305 w 6967305"/>
              <a:gd name="connsiteY1" fmla="*/ 0 h 6866469"/>
              <a:gd name="connsiteX2" fmla="*/ 2506512 w 6967305"/>
              <a:gd name="connsiteY2" fmla="*/ 8468 h 6866469"/>
              <a:gd name="connsiteX3" fmla="*/ 0 w 6967305"/>
              <a:gd name="connsiteY3" fmla="*/ 6866467 h 6866469"/>
              <a:gd name="connsiteX4" fmla="*/ 6958455 w 6967305"/>
              <a:gd name="connsiteY4" fmla="*/ 6866469 h 6866469"/>
              <a:gd name="connsiteX0" fmla="*/ 7102388 w 7102388"/>
              <a:gd name="connsiteY0" fmla="*/ 6858002 h 6866467"/>
              <a:gd name="connsiteX1" fmla="*/ 6967305 w 7102388"/>
              <a:gd name="connsiteY1" fmla="*/ 0 h 6866467"/>
              <a:gd name="connsiteX2" fmla="*/ 2506512 w 7102388"/>
              <a:gd name="connsiteY2" fmla="*/ 8468 h 6866467"/>
              <a:gd name="connsiteX3" fmla="*/ 0 w 7102388"/>
              <a:gd name="connsiteY3" fmla="*/ 6866467 h 6866467"/>
              <a:gd name="connsiteX4" fmla="*/ 7102388 w 7102388"/>
              <a:gd name="connsiteY4" fmla="*/ 6858002 h 6866467"/>
              <a:gd name="connsiteX0" fmla="*/ 6966921 w 6967305"/>
              <a:gd name="connsiteY0" fmla="*/ 6874935 h 6874935"/>
              <a:gd name="connsiteX1" fmla="*/ 6967305 w 6967305"/>
              <a:gd name="connsiteY1" fmla="*/ 0 h 6874935"/>
              <a:gd name="connsiteX2" fmla="*/ 2506512 w 6967305"/>
              <a:gd name="connsiteY2" fmla="*/ 8468 h 6874935"/>
              <a:gd name="connsiteX3" fmla="*/ 0 w 6967305"/>
              <a:gd name="connsiteY3" fmla="*/ 6866467 h 6874935"/>
              <a:gd name="connsiteX4" fmla="*/ 6966921 w 6967305"/>
              <a:gd name="connsiteY4" fmla="*/ 6874935 h 6874935"/>
              <a:gd name="connsiteX0" fmla="*/ 6983855 w 6983855"/>
              <a:gd name="connsiteY0" fmla="*/ 6968068 h 6968068"/>
              <a:gd name="connsiteX1" fmla="*/ 6967305 w 6983855"/>
              <a:gd name="connsiteY1" fmla="*/ 0 h 6968068"/>
              <a:gd name="connsiteX2" fmla="*/ 2506512 w 6983855"/>
              <a:gd name="connsiteY2" fmla="*/ 8468 h 6968068"/>
              <a:gd name="connsiteX3" fmla="*/ 0 w 6983855"/>
              <a:gd name="connsiteY3" fmla="*/ 6866467 h 6968068"/>
              <a:gd name="connsiteX4" fmla="*/ 6983855 w 6983855"/>
              <a:gd name="connsiteY4" fmla="*/ 6968068 h 6968068"/>
              <a:gd name="connsiteX0" fmla="*/ 6966921 w 6967305"/>
              <a:gd name="connsiteY0" fmla="*/ 6874934 h 6874934"/>
              <a:gd name="connsiteX1" fmla="*/ 6967305 w 6967305"/>
              <a:gd name="connsiteY1" fmla="*/ 0 h 6874934"/>
              <a:gd name="connsiteX2" fmla="*/ 2506512 w 6967305"/>
              <a:gd name="connsiteY2" fmla="*/ 8468 h 6874934"/>
              <a:gd name="connsiteX3" fmla="*/ 0 w 6967305"/>
              <a:gd name="connsiteY3" fmla="*/ 6866467 h 6874934"/>
              <a:gd name="connsiteX4" fmla="*/ 6966921 w 6967305"/>
              <a:gd name="connsiteY4" fmla="*/ 6874934 h 6874934"/>
              <a:gd name="connsiteX0" fmla="*/ 6966921 w 6966921"/>
              <a:gd name="connsiteY0" fmla="*/ 6866467 h 6866467"/>
              <a:gd name="connsiteX1" fmla="*/ 6120638 w 6966921"/>
              <a:gd name="connsiteY1" fmla="*/ 0 h 6866467"/>
              <a:gd name="connsiteX2" fmla="*/ 2506512 w 6966921"/>
              <a:gd name="connsiteY2" fmla="*/ 1 h 6866467"/>
              <a:gd name="connsiteX3" fmla="*/ 0 w 6966921"/>
              <a:gd name="connsiteY3" fmla="*/ 6858000 h 6866467"/>
              <a:gd name="connsiteX4" fmla="*/ 6966921 w 6966921"/>
              <a:gd name="connsiteY4" fmla="*/ 6866467 h 6866467"/>
              <a:gd name="connsiteX0" fmla="*/ 6120255 w 6120638"/>
              <a:gd name="connsiteY0" fmla="*/ 6858001 h 6858001"/>
              <a:gd name="connsiteX1" fmla="*/ 6120638 w 6120638"/>
              <a:gd name="connsiteY1" fmla="*/ 0 h 6858001"/>
              <a:gd name="connsiteX2" fmla="*/ 2506512 w 6120638"/>
              <a:gd name="connsiteY2" fmla="*/ 1 h 6858001"/>
              <a:gd name="connsiteX3" fmla="*/ 0 w 6120638"/>
              <a:gd name="connsiteY3" fmla="*/ 6858000 h 6858001"/>
              <a:gd name="connsiteX4" fmla="*/ 6120255 w 6120638"/>
              <a:gd name="connsiteY4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0638" h="6858001">
                <a:moveTo>
                  <a:pt x="6120255" y="6858001"/>
                </a:moveTo>
                <a:cubicBezTo>
                  <a:pt x="6120382" y="4569179"/>
                  <a:pt x="6120511" y="2288822"/>
                  <a:pt x="6120638" y="0"/>
                </a:cubicBezTo>
                <a:lnTo>
                  <a:pt x="2506512" y="1"/>
                </a:lnTo>
                <a:lnTo>
                  <a:pt x="0" y="6858000"/>
                </a:lnTo>
                <a:lnTo>
                  <a:pt x="6120255" y="6858001"/>
                </a:lnTo>
                <a:close/>
              </a:path>
            </a:pathLst>
          </a:custGeom>
        </p:spPr>
        <p:txBody>
          <a:bodyPr rtlCol="0">
            <a:normAutofit/>
          </a:bodyPr>
          <a:lstStyle/>
          <a:p>
            <a:pPr lvl="0"/>
            <a:endParaRPr lang="ru-RU" noProof="0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CDBB3FB-39B9-49CF-82C7-552DB9D84A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068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90" y="390766"/>
            <a:ext cx="6854825" cy="387798"/>
          </a:xfrm>
        </p:spPr>
        <p:txBody>
          <a:bodyPr/>
          <a:lstStyle>
            <a:lvl1pPr>
              <a:defRPr baseline="0">
                <a:solidFill>
                  <a:srgbClr val="0028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9" y="2282826"/>
            <a:ext cx="608965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382589" y="1520829"/>
            <a:ext cx="6089651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609D687-6883-42C8-943A-2AA2CD57F2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76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90" y="390766"/>
            <a:ext cx="6854825" cy="387798"/>
          </a:xfrm>
        </p:spPr>
        <p:txBody>
          <a:bodyPr/>
          <a:lstStyle>
            <a:lvl1pPr>
              <a:defRPr baseline="0">
                <a:solidFill>
                  <a:srgbClr val="0028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9" y="2282826"/>
            <a:ext cx="608965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382589" y="1520829"/>
            <a:ext cx="6089651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4"/>
          </p:nvPr>
        </p:nvSpPr>
        <p:spPr>
          <a:xfrm>
            <a:off x="7613653" y="2282828"/>
            <a:ext cx="3053777" cy="1661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00AAFF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E5E1D473-0C4B-4C05-AC05-E0907113CE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611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90" y="390766"/>
            <a:ext cx="6854825" cy="387798"/>
          </a:xfrm>
        </p:spPr>
        <p:txBody>
          <a:bodyPr/>
          <a:lstStyle>
            <a:lvl1pPr>
              <a:defRPr baseline="0">
                <a:solidFill>
                  <a:srgbClr val="0028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90" y="2282826"/>
            <a:ext cx="5713412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382589" y="1520829"/>
            <a:ext cx="6089651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4"/>
          </p:nvPr>
        </p:nvSpPr>
        <p:spPr>
          <a:xfrm>
            <a:off x="6470652" y="2282826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ED301F2-E488-4F8D-B25A-D15907A0B0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888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8"/>
          <p:cNvSpPr/>
          <p:nvPr userDrawn="1"/>
        </p:nvSpPr>
        <p:spPr>
          <a:xfrm>
            <a:off x="6089651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90" y="390767"/>
            <a:ext cx="5330825" cy="775597"/>
          </a:xfrm>
        </p:spPr>
        <p:txBody>
          <a:bodyPr/>
          <a:lstStyle>
            <a:lvl1pPr>
              <a:defRPr baseline="0">
                <a:solidFill>
                  <a:srgbClr val="0028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90" y="2282826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382590" y="1520829"/>
            <a:ext cx="5330825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Объект 2"/>
          <p:cNvSpPr>
            <a:spLocks noGrp="1"/>
          </p:cNvSpPr>
          <p:nvPr>
            <p:ph idx="15"/>
          </p:nvPr>
        </p:nvSpPr>
        <p:spPr>
          <a:xfrm>
            <a:off x="6472241" y="2282826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ED7E18D7-7BD8-4A1B-9422-4C741F2152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708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2"/>
          <p:cNvSpPr/>
          <p:nvPr userDrawn="1"/>
        </p:nvSpPr>
        <p:spPr>
          <a:xfrm>
            <a:off x="8123237" y="1906588"/>
            <a:ext cx="4068763" cy="49514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9" name="Прямоугольник 11"/>
          <p:cNvSpPr/>
          <p:nvPr userDrawn="1"/>
        </p:nvSpPr>
        <p:spPr>
          <a:xfrm>
            <a:off x="4068766" y="1906588"/>
            <a:ext cx="4067175" cy="495141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F9F9F9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" y="1906588"/>
            <a:ext cx="4068763" cy="49514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90" y="390767"/>
            <a:ext cx="5330825" cy="775597"/>
          </a:xfrm>
        </p:spPr>
        <p:txBody>
          <a:bodyPr/>
          <a:lstStyle>
            <a:lvl1pPr>
              <a:defRPr baseline="0">
                <a:solidFill>
                  <a:srgbClr val="0028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88" y="2282826"/>
            <a:ext cx="3424237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382590" y="1520829"/>
            <a:ext cx="5330825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Объект 2"/>
          <p:cNvSpPr>
            <a:spLocks noGrp="1"/>
          </p:cNvSpPr>
          <p:nvPr>
            <p:ph idx="15"/>
          </p:nvPr>
        </p:nvSpPr>
        <p:spPr>
          <a:xfrm>
            <a:off x="4428879" y="2282826"/>
            <a:ext cx="356736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6"/>
          </p:nvPr>
        </p:nvSpPr>
        <p:spPr>
          <a:xfrm>
            <a:off x="8378825" y="2282826"/>
            <a:ext cx="3422651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Дата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3" name="Нижний колонтитул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E2365B29-0545-45B2-9D0B-4D50EBA2DC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382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8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5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0A3CB4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590" y="390767"/>
            <a:ext cx="5330825" cy="775597"/>
          </a:xfrm>
        </p:spPr>
        <p:txBody>
          <a:bodyPr/>
          <a:lstStyle>
            <a:lvl1pPr>
              <a:defRPr baseline="0">
                <a:solidFill>
                  <a:srgbClr val="0028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2590" y="2282826"/>
            <a:ext cx="5330825" cy="3813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3"/>
          </p:nvPr>
        </p:nvSpPr>
        <p:spPr>
          <a:xfrm>
            <a:off x="382590" y="1520829"/>
            <a:ext cx="5330825" cy="221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 i="0">
                <a:solidFill>
                  <a:srgbClr val="00AAFF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4"/>
          </p:nvPr>
        </p:nvSpPr>
        <p:spPr>
          <a:xfrm>
            <a:off x="6470652" y="2282828"/>
            <a:ext cx="5330825" cy="1170577"/>
          </a:xfrm>
          <a:prstGeom prst="rect">
            <a:avLst/>
          </a:prstGeom>
        </p:spPr>
        <p:txBody>
          <a:bodyPr/>
          <a:lstStyle>
            <a:lvl1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1pPr>
            <a:lvl2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2pPr>
            <a:lvl3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3pPr>
            <a:lvl4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4pPr>
            <a:lvl5pPr>
              <a:buClr>
                <a:srgbClr val="00AAFF"/>
              </a:buCl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F1F35CC5-68D0-4DD6-9B9D-97905F066D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343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735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82590" y="6472242"/>
            <a:ext cx="758825" cy="384175"/>
          </a:xfrm>
          <a:prstGeom prst="rect">
            <a:avLst/>
          </a:prstGeom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8F8F8F"/>
                </a:solidFill>
                <a:latin typeface="VTB Group Cond Light"/>
                <a:ea typeface="VTB Group Cond Light"/>
                <a:cs typeface="VTB Group Cond Light"/>
              </a:defRPr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41413" y="6472238"/>
            <a:ext cx="4114800" cy="385762"/>
          </a:xfrm>
          <a:prstGeom prst="rect">
            <a:avLst/>
          </a:prstGeom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8F8F8F"/>
                </a:solidFill>
                <a:latin typeface="VTB Group Cond Light"/>
                <a:ea typeface="VTB Group Cond Light"/>
                <a:cs typeface="VTB Group Cond Light"/>
              </a:defRPr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37653" y="6472238"/>
            <a:ext cx="2663825" cy="385762"/>
          </a:xfrm>
          <a:prstGeom prst="rect">
            <a:avLst/>
          </a:prstGeom>
        </p:spPr>
        <p:txBody>
          <a:bodyPr vert="horz" wrap="square" lIns="91440" tIns="0" rIns="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F8F8F"/>
                </a:solidFill>
                <a:latin typeface="VTB Group Cond Light"/>
                <a:ea typeface="VTB Group Cond Light"/>
                <a:cs typeface="VTB Group Cond Light"/>
              </a:defRPr>
            </a:lvl1pPr>
          </a:lstStyle>
          <a:p>
            <a:fld id="{5BC4D835-C631-447E-AEF6-E7B8457CD45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0" name="Текст 7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79" r:id="rId4"/>
    <p:sldLayoutId id="2147483780" r:id="rId5"/>
    <p:sldLayoutId id="2147483781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82" r:id="rId12"/>
    <p:sldLayoutId id="2147483783" r:id="rId13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 cap="all">
          <a:solidFill>
            <a:srgbClr val="0A2896"/>
          </a:solidFill>
          <a:latin typeface="VTB Group Cond" charset="0"/>
          <a:ea typeface="VTB Group Cond" charset="0"/>
          <a:cs typeface="VTB Group Cond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A2896"/>
          </a:solidFill>
          <a:latin typeface="VTB Group Cond" charset="0"/>
          <a:ea typeface="VTB Group Cond" charset="0"/>
          <a:cs typeface="VTB Group Cond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A2896"/>
          </a:solidFill>
          <a:latin typeface="VTB Group Cond" charset="0"/>
          <a:ea typeface="VTB Group Cond" charset="0"/>
          <a:cs typeface="VTB Group Cond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A2896"/>
          </a:solidFill>
          <a:latin typeface="VTB Group Cond" charset="0"/>
          <a:ea typeface="VTB Group Cond" charset="0"/>
          <a:cs typeface="VTB Group Cond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A2896"/>
          </a:solidFill>
          <a:latin typeface="VTB Group Cond" charset="0"/>
          <a:ea typeface="VTB Group Cond" charset="0"/>
          <a:cs typeface="VTB Group Cond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A2896"/>
          </a:solidFill>
          <a:latin typeface="VTB Group Cond" charset="0"/>
          <a:ea typeface="VTB Group Cond" charset="0"/>
          <a:cs typeface="VTB Group Cond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A2896"/>
          </a:solidFill>
          <a:latin typeface="VTB Group Cond" charset="0"/>
          <a:ea typeface="VTB Group Cond" charset="0"/>
          <a:cs typeface="VTB Group Cond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A2896"/>
          </a:solidFill>
          <a:latin typeface="VTB Group Cond" charset="0"/>
          <a:ea typeface="VTB Group Cond" charset="0"/>
          <a:cs typeface="VTB Group Cond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A2896"/>
          </a:solidFill>
          <a:latin typeface="VTB Group Cond" charset="0"/>
          <a:ea typeface="VTB Group Cond" charset="0"/>
          <a:cs typeface="VTB Group Cond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AAFF"/>
        </a:buClr>
        <a:buFont typeface="Arial" pitchFamily="34" charset="0"/>
        <a:buChar char="•"/>
        <a:defRPr sz="1400" kern="1200">
          <a:solidFill>
            <a:srgbClr val="262626"/>
          </a:solidFill>
          <a:latin typeface="VTB Group Cond Light" charset="0"/>
          <a:ea typeface="VTB Group Cond Light" charset="0"/>
          <a:cs typeface="VTB Group Cond Light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AAFF"/>
        </a:buClr>
        <a:buFont typeface="Arial" pitchFamily="34" charset="0"/>
        <a:buChar char="•"/>
        <a:defRPr sz="1400" kern="1200">
          <a:solidFill>
            <a:srgbClr val="262626"/>
          </a:solidFill>
          <a:latin typeface="VTB Group Cond Light" charset="0"/>
          <a:ea typeface="VTB Group Cond Light" charset="0"/>
          <a:cs typeface="VTB Group Cond Light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AAFF"/>
        </a:buClr>
        <a:buFont typeface="Arial" pitchFamily="34" charset="0"/>
        <a:buChar char="•"/>
        <a:defRPr sz="1400" kern="1200">
          <a:solidFill>
            <a:srgbClr val="262626"/>
          </a:solidFill>
          <a:latin typeface="VTB Group Cond Light" charset="0"/>
          <a:ea typeface="VTB Group Cond Light" charset="0"/>
          <a:cs typeface="VTB Group Cond Light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AAFF"/>
        </a:buClr>
        <a:buFont typeface="Arial" pitchFamily="34" charset="0"/>
        <a:buChar char="•"/>
        <a:defRPr sz="1200" kern="1200">
          <a:solidFill>
            <a:srgbClr val="858585"/>
          </a:solidFill>
          <a:latin typeface="VTB Group Cond Light" charset="0"/>
          <a:ea typeface="VTB Group Cond Light" charset="0"/>
          <a:cs typeface="VTB Group Cond Light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AAFF"/>
        </a:buClr>
        <a:buFont typeface="Arial" pitchFamily="34" charset="0"/>
        <a:buChar char="•"/>
        <a:defRPr sz="1200" kern="1200">
          <a:solidFill>
            <a:srgbClr val="858585"/>
          </a:solidFill>
          <a:latin typeface="VTB Group Cond Light" charset="0"/>
          <a:ea typeface="VTB Group Cond Light" charset="0"/>
          <a:cs typeface="VTB Group Cond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SC@vtb-bank.b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" r="6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82589" y="1846783"/>
            <a:ext cx="7562003" cy="1661993"/>
          </a:xfrm>
        </p:spPr>
        <p:txBody>
          <a:bodyPr/>
          <a:lstStyle/>
          <a:p>
            <a:r>
              <a:rPr lang="ru-RU" dirty="0"/>
              <a:t>Кредитные продукты</a:t>
            </a:r>
            <a:br>
              <a:rPr lang="ru-RU" dirty="0"/>
            </a:br>
            <a:r>
              <a:rPr lang="ru-RU" dirty="0"/>
              <a:t>ЗАО Банк ВТБ (Беларусь)</a:t>
            </a:r>
            <a:br>
              <a:rPr lang="ru-RU" dirty="0"/>
            </a:br>
            <a:r>
              <a:rPr lang="ru-RU" altLang="ru-RU" sz="1800" cap="none" dirty="0">
                <a:latin typeface="VTB Group Cond"/>
                <a:ea typeface="VTB Group Cond"/>
                <a:cs typeface="VTB Group Cond"/>
              </a:rPr>
              <a:t>ДЛЯ КЛИЕНТОВ С ГОДОВОЙ ВЫРУЧКОЙ  ДО 6 </a:t>
            </a:r>
            <a:r>
              <a:rPr lang="ru-RU" altLang="ru-RU" sz="1800" cap="none" dirty="0" smtClean="0">
                <a:latin typeface="VTB Group Cond"/>
                <a:ea typeface="VTB Group Cond"/>
                <a:cs typeface="VTB Group Cond"/>
              </a:rPr>
              <a:t>МЛН </a:t>
            </a:r>
            <a:r>
              <a:rPr lang="en-US" altLang="ru-RU" sz="1800" cap="none" dirty="0">
                <a:latin typeface="VTB Group Cond"/>
                <a:ea typeface="VTB Group Cond"/>
                <a:cs typeface="VTB Group Cond"/>
              </a:rPr>
              <a:t>USD</a:t>
            </a:r>
            <a:r>
              <a:rPr lang="ru-RU" altLang="ru-RU" sz="1800" cap="none" dirty="0">
                <a:latin typeface="VTB Group Cond"/>
                <a:ea typeface="VTB Group Cond"/>
                <a:cs typeface="VTB Group Cond"/>
              </a:rPr>
              <a:t> – МАЛЫЙ БИЗНЕС</a:t>
            </a:r>
            <a:endParaRPr lang="ru-RU" sz="1800" dirty="0"/>
          </a:p>
        </p:txBody>
      </p:sp>
      <p:pic>
        <p:nvPicPr>
          <p:cNvPr id="6" name="Изображение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858" y="195451"/>
            <a:ext cx="3895145" cy="22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667358" y="6513242"/>
            <a:ext cx="1555608" cy="33239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VTB Group Cond" charset="0"/>
                <a:ea typeface="VTB Group Cond" charset="0"/>
                <a:cs typeface="VTB Group Cond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A2896"/>
                </a:solidFill>
                <a:latin typeface="VTB Group Cond" charset="0"/>
                <a:ea typeface="VTB Group Cond" charset="0"/>
                <a:cs typeface="VTB Group Cond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A2896"/>
                </a:solidFill>
                <a:latin typeface="VTB Group Cond" charset="0"/>
                <a:ea typeface="VTB Group Cond" charset="0"/>
                <a:cs typeface="VTB Group Cond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A2896"/>
                </a:solidFill>
                <a:latin typeface="VTB Group Cond" charset="0"/>
                <a:ea typeface="VTB Group Cond" charset="0"/>
                <a:cs typeface="VTB Group Cond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A2896"/>
                </a:solidFill>
                <a:latin typeface="VTB Group Cond" charset="0"/>
                <a:ea typeface="VTB Group Cond" charset="0"/>
                <a:cs typeface="VTB Group Cond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A2896"/>
                </a:solidFill>
                <a:latin typeface="VTB Group Cond" charset="0"/>
                <a:ea typeface="VTB Group Cond" charset="0"/>
                <a:cs typeface="VTB Group Cond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A2896"/>
                </a:solidFill>
                <a:latin typeface="VTB Group Cond" charset="0"/>
                <a:ea typeface="VTB Group Cond" charset="0"/>
                <a:cs typeface="VTB Group Cond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A2896"/>
                </a:solidFill>
                <a:latin typeface="VTB Group Cond" charset="0"/>
                <a:ea typeface="VTB Group Cond" charset="0"/>
                <a:cs typeface="VTB Group Cond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A2896"/>
                </a:solidFill>
                <a:latin typeface="VTB Group Cond" charset="0"/>
                <a:ea typeface="VTB Group Cond" charset="0"/>
                <a:cs typeface="VTB Group Cond" charset="0"/>
              </a:defRPr>
            </a:lvl9pPr>
          </a:lstStyle>
          <a:p>
            <a:pPr eaLnBrk="1" hangingPunct="1"/>
            <a:r>
              <a:rPr lang="ru-RU" altLang="ru-RU" sz="1400" dirty="0" smtClean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сентябрь </a:t>
            </a:r>
            <a:r>
              <a:rPr lang="ru-RU" altLang="ru-RU" sz="1400" dirty="0">
                <a:solidFill>
                  <a:schemeClr val="accen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2021</a:t>
            </a:r>
          </a:p>
          <a:p>
            <a:pPr eaLnBrk="1" hangingPunct="1"/>
            <a:endParaRPr lang="ru-RU" altLang="ru-RU" sz="1000" b="0" cap="none" dirty="0">
              <a:solidFill>
                <a:schemeClr val="tx1"/>
              </a:solidFill>
              <a:latin typeface="Times New Roman" panose="02020603050405020304" pitchFamily="18" charset="0"/>
              <a:ea typeface="VTB Group Cond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5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36" y="823256"/>
            <a:ext cx="11346202" cy="276999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ru-RU" altLang="ru-RU" sz="2000" cap="none" dirty="0">
                <a:latin typeface="VTB Group Cond"/>
                <a:ea typeface="VTB Group Cond"/>
                <a:cs typeface="VTB Group Cond"/>
              </a:rPr>
              <a:t>ПРОДУКТЫ ДЛЯ КЛИЕНТОВ С ГОДОВОЙ ВЫРУЧКОЙ  ДО </a:t>
            </a:r>
            <a:r>
              <a:rPr lang="ru-RU" altLang="ru-RU" sz="2000" cap="none">
                <a:latin typeface="VTB Group Cond"/>
                <a:ea typeface="VTB Group Cond"/>
                <a:cs typeface="VTB Group Cond"/>
              </a:rPr>
              <a:t>6 </a:t>
            </a:r>
            <a:r>
              <a:rPr lang="ru-RU" altLang="ru-RU" sz="2000" cap="none" smtClean="0">
                <a:latin typeface="VTB Group Cond"/>
                <a:ea typeface="VTB Group Cond"/>
                <a:cs typeface="VTB Group Cond"/>
              </a:rPr>
              <a:t>МЛН </a:t>
            </a:r>
            <a:r>
              <a:rPr lang="en-US" altLang="ru-RU" sz="2000" cap="none" dirty="0">
                <a:latin typeface="VTB Group Cond"/>
                <a:ea typeface="VTB Group Cond"/>
                <a:cs typeface="VTB Group Cond"/>
              </a:rPr>
              <a:t>USD</a:t>
            </a:r>
            <a:r>
              <a:rPr lang="ru-RU" altLang="ru-RU" sz="2000" cap="none" dirty="0">
                <a:latin typeface="VTB Group Cond"/>
                <a:ea typeface="VTB Group Cond"/>
                <a:cs typeface="VTB Group Cond"/>
              </a:rPr>
              <a:t> – МАЛЫЙ БИЗНЕС  </a:t>
            </a:r>
          </a:p>
        </p:txBody>
      </p:sp>
      <p:pic>
        <p:nvPicPr>
          <p:cNvPr id="9" name="Изображение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829" y="-34611"/>
            <a:ext cx="1823811" cy="104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Прямоугольник 26"/>
          <p:cNvSpPr/>
          <p:nvPr/>
        </p:nvSpPr>
        <p:spPr>
          <a:xfrm>
            <a:off x="297535" y="1270646"/>
            <a:ext cx="11637289" cy="393072"/>
          </a:xfrm>
          <a:prstGeom prst="rect">
            <a:avLst/>
          </a:prstGeom>
          <a:solidFill>
            <a:srgbClr val="002882"/>
          </a:solidFill>
          <a:ln>
            <a:solidFill>
              <a:srgbClr val="D9E4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МИНИМАЛЬНЫЕ ТРЕБОВАНИЯ К КЛИЕНТАМ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8568BD-FD26-4F48-891A-7F23FEB35B4D}" type="slidenum">
              <a:rPr lang="ru-RU" altLang="ru-RU" smtClean="0"/>
              <a:pPr/>
              <a:t>2</a:t>
            </a:fld>
            <a:endParaRPr lang="ru-RU" alt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649950"/>
              </p:ext>
            </p:extLst>
          </p:nvPr>
        </p:nvGraphicFramePr>
        <p:xfrm>
          <a:off x="297536" y="1958122"/>
          <a:ext cx="11637288" cy="246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6648">
                  <a:extLst>
                    <a:ext uri="{9D8B030D-6E8A-4147-A177-3AD203B41FA5}">
                      <a16:colId xmlns="" xmlns:a16="http://schemas.microsoft.com/office/drawing/2014/main" val="2179084869"/>
                    </a:ext>
                  </a:extLst>
                </a:gridCol>
                <a:gridCol w="8140640">
                  <a:extLst>
                    <a:ext uri="{9D8B030D-6E8A-4147-A177-3AD203B41FA5}">
                      <a16:colId xmlns="" xmlns:a16="http://schemas.microsoft.com/office/drawing/2014/main" val="3437916699"/>
                    </a:ext>
                  </a:extLst>
                </a:gridCol>
              </a:tblGrid>
              <a:tr h="2871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требования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2896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72390" indent="2679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Описание/Значение требования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289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6836115"/>
                  </a:ext>
                </a:extLst>
              </a:tr>
              <a:tr h="290079">
                <a:tc>
                  <a:txBody>
                    <a:bodyPr/>
                    <a:lstStyle/>
                    <a:p>
                      <a:pPr marL="52705" marR="971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Клиент 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77470" algn="just">
                        <a:lnSpc>
                          <a:spcPts val="8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R="77470" algn="just">
                        <a:lnSpc>
                          <a:spcPts val="8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ЮЛ, ИП – резиденты РБ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40799038"/>
                  </a:ext>
                </a:extLst>
              </a:tr>
              <a:tr h="320949">
                <a:tc>
                  <a:txBody>
                    <a:bodyPr/>
                    <a:lstStyle/>
                    <a:p>
                      <a:pPr marL="52705" marR="971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деятельности Клиента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менее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месяцев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(6 месяцев при предоставлении обеспечения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50% и более от суммы кредита)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52340096"/>
                  </a:ext>
                </a:extLst>
              </a:tr>
              <a:tr h="329609">
                <a:tc>
                  <a:txBody>
                    <a:bodyPr/>
                    <a:lstStyle/>
                    <a:p>
                      <a:pPr marL="52705" marR="971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Возраст Клиента-ИП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2705" marR="971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</a:t>
                      </a: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63 года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30934642"/>
                  </a:ext>
                </a:extLst>
              </a:tr>
              <a:tr h="346138">
                <a:tc>
                  <a:txBody>
                    <a:bodyPr/>
                    <a:lstStyle/>
                    <a:p>
                      <a:pPr marR="971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Кредитная история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77470" algn="just">
                        <a:lnSpc>
                          <a:spcPts val="8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R="77470" algn="just">
                        <a:lnSpc>
                          <a:spcPts val="8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Положительная кредитная история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Lucida Sans Unicode" panose="020B0602030504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7739335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52705" marR="971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Деловая репутация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7747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3685" algn="l"/>
                          <a:tab pos="788797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Положительная деловая репутация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87446744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pPr marL="52705" marR="971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Информация по текущим счетам Клиента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723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Отсутствие блокировки расчетного счета (приостановления операций по счету), неисполненных денежных обязательств, ареста денежных средств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29839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22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8568BD-FD26-4F48-891A-7F23FEB35B4D}" type="slidenum">
              <a:rPr lang="ru-RU" altLang="ru-RU" smtClean="0"/>
              <a:pPr/>
              <a:t>3</a:t>
            </a:fld>
            <a:endParaRPr lang="ru-RU" altLang="ru-RU"/>
          </a:p>
        </p:txBody>
      </p:sp>
      <p:pic>
        <p:nvPicPr>
          <p:cNvPr id="9" name="Изображение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829" y="-34611"/>
            <a:ext cx="1823811" cy="104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382588" y="814649"/>
            <a:ext cx="11624355" cy="393072"/>
          </a:xfrm>
          <a:prstGeom prst="rect">
            <a:avLst/>
          </a:prstGeom>
          <a:solidFill>
            <a:srgbClr val="0A2896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Банковские гарантии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014545"/>
              </p:ext>
            </p:extLst>
          </p:nvPr>
        </p:nvGraphicFramePr>
        <p:xfrm>
          <a:off x="382587" y="1418209"/>
          <a:ext cx="11624355" cy="456207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47352">
                  <a:extLst>
                    <a:ext uri="{9D8B030D-6E8A-4147-A177-3AD203B41FA5}">
                      <a16:colId xmlns="" xmlns:a16="http://schemas.microsoft.com/office/drawing/2014/main" val="3928666626"/>
                    </a:ext>
                  </a:extLst>
                </a:gridCol>
                <a:gridCol w="4738608">
                  <a:extLst>
                    <a:ext uri="{9D8B030D-6E8A-4147-A177-3AD203B41FA5}">
                      <a16:colId xmlns="" xmlns:a16="http://schemas.microsoft.com/office/drawing/2014/main" val="1058563240"/>
                    </a:ext>
                  </a:extLst>
                </a:gridCol>
                <a:gridCol w="2071396">
                  <a:extLst>
                    <a:ext uri="{9D8B030D-6E8A-4147-A177-3AD203B41FA5}">
                      <a16:colId xmlns="" xmlns:a16="http://schemas.microsoft.com/office/drawing/2014/main" val="452334438"/>
                    </a:ext>
                  </a:extLst>
                </a:gridCol>
                <a:gridCol w="26669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825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Условия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A289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Экспресс-гарантия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A289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Банковская гарантия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A289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D32B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3640588"/>
                  </a:ext>
                </a:extLst>
              </a:tr>
              <a:tr h="1323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Виды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313531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Тендерные (конкурсные); </a:t>
                      </a:r>
                    </a:p>
                    <a:p>
                      <a:pPr marL="313531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Гарантии надлежащего исполнения контракта; </a:t>
                      </a:r>
                    </a:p>
                    <a:p>
                      <a:pPr marL="313531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Гарантии возврата авансового платежа;</a:t>
                      </a:r>
                    </a:p>
                    <a:p>
                      <a:pPr marL="313531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Таможенные гарантии; </a:t>
                      </a:r>
                    </a:p>
                    <a:p>
                      <a:pPr marL="313531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Иные виды гарантий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C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5597352"/>
                  </a:ext>
                </a:extLst>
              </a:tr>
              <a:tr h="3934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Размер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200 000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1 700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000 BYN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700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000 BYN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1861776"/>
                  </a:ext>
                </a:extLst>
              </a:tr>
              <a:tr h="394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Валюта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RUB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BYN, RUB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USD, EUR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14132047"/>
                  </a:ext>
                </a:extLst>
              </a:tr>
              <a:tr h="350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12 месяцев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7645" algn="l"/>
                        </a:tabLst>
                        <a:defRPr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60 месяцев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7645" algn="l"/>
                        </a:tabLst>
                        <a:defRPr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36 месяцев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4229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Поручительство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ИП </a:t>
                      </a: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поручительство супруги(а)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ЮЛ – поручительство собственника – учредителя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" algn="l"/>
                        </a:tabLst>
                      </a:pP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1375145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 обеспечения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тендерной гарантии при сумме гарантии ≤100 000 BYN;</a:t>
                      </a: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b="0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иным видам гарантии при </a:t>
                      </a:r>
                      <a:r>
                        <a:rPr lang="ru-RU" sz="1400" b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сумме ≤35 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000 BYN.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остальных случаях обеспечение в размере </a:t>
                      </a: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≥50 % от суммы</a:t>
                      </a: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гарантии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размере ≥100% от суммы гарантии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38100" cmpd="sng">
                      <a:noFill/>
                    </a:lnT>
                    <a:solidFill>
                      <a:srgbClr val="E7E8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064607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2588" y="1418209"/>
            <a:ext cx="14844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178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8568BD-FD26-4F48-891A-7F23FEB35B4D}" type="slidenum">
              <a:rPr lang="ru-RU" altLang="ru-RU" smtClean="0"/>
              <a:pPr/>
              <a:t>4</a:t>
            </a:fld>
            <a:endParaRPr lang="ru-RU" altLang="ru-RU"/>
          </a:p>
        </p:txBody>
      </p:sp>
      <p:pic>
        <p:nvPicPr>
          <p:cNvPr id="9" name="Изображение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829" y="-34611"/>
            <a:ext cx="1823811" cy="104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382588" y="814649"/>
            <a:ext cx="11624355" cy="393072"/>
          </a:xfrm>
          <a:prstGeom prst="rect">
            <a:avLst/>
          </a:prstGeom>
          <a:solidFill>
            <a:srgbClr val="0A2896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Банковские гарантии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2588" y="1418209"/>
            <a:ext cx="14844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039996"/>
              </p:ext>
            </p:extLst>
          </p:nvPr>
        </p:nvGraphicFramePr>
        <p:xfrm>
          <a:off x="382588" y="1418209"/>
          <a:ext cx="11652531" cy="2284756"/>
        </p:xfrm>
        <a:graphic>
          <a:graphicData uri="http://schemas.openxmlformats.org/drawingml/2006/table">
            <a:tbl>
              <a:tblPr/>
              <a:tblGrid>
                <a:gridCol w="2771159">
                  <a:extLst>
                    <a:ext uri="{9D8B030D-6E8A-4147-A177-3AD203B41FA5}">
                      <a16:colId xmlns="" xmlns:a16="http://schemas.microsoft.com/office/drawing/2014/main" val="2787843502"/>
                    </a:ext>
                  </a:extLst>
                </a:gridCol>
                <a:gridCol w="4264090">
                  <a:extLst>
                    <a:ext uri="{9D8B030D-6E8A-4147-A177-3AD203B41FA5}">
                      <a16:colId xmlns="" xmlns:a16="http://schemas.microsoft.com/office/drawing/2014/main" val="3702020691"/>
                    </a:ext>
                  </a:extLst>
                </a:gridCol>
                <a:gridCol w="4617282">
                  <a:extLst>
                    <a:ext uri="{9D8B030D-6E8A-4147-A177-3AD203B41FA5}">
                      <a16:colId xmlns="" xmlns:a16="http://schemas.microsoft.com/office/drawing/2014/main" val="1287839078"/>
                    </a:ext>
                  </a:extLst>
                </a:gridCol>
              </a:tblGrid>
              <a:tr h="3732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9pPr>
                    </a:lstStyle>
                    <a:p>
                      <a:pPr algn="ctr" fontAlgn="t"/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Тарифы</a:t>
                      </a:r>
                    </a:p>
                  </a:txBody>
                  <a:tcPr marL="108000" marR="7420" marT="742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289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Экспресс-гарантия</a:t>
                      </a:r>
                    </a:p>
                  </a:txBody>
                  <a:tcPr marL="108000" marR="7420" marT="7420" marB="0" anchor="ctr">
                    <a:lnL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289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Банковская гарантия </a:t>
                      </a:r>
                    </a:p>
                  </a:txBody>
                  <a:tcPr marL="108000" marR="7420" marT="7420" marB="0" anchor="ctr">
                    <a:lnL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289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621888"/>
                  </a:ext>
                </a:extLst>
              </a:tr>
              <a:tr h="3545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9pPr>
                    </a:lstStyle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Оформление</a:t>
                      </a:r>
                      <a:r>
                        <a:rPr lang="ru-RU" sz="1400" b="1" kern="1200" baseline="0" dirty="0" smtClean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выдаваемой гарантии</a:t>
                      </a:r>
                      <a:endParaRPr lang="ru-RU" sz="1400" b="1" kern="1200" dirty="0">
                        <a:solidFill>
                          <a:srgbClr val="0A289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7420" marT="74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9pPr>
                    </a:lstStyle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140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оформление каждой выдаваемой банковской гарантии (в том числе в рамках одного заключенного договора) за гарантии в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USD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оформление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каждоый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выдаваемой банковской гарантии (в том числе в рамках одного заключенного договора) за гарантии в иностранной валюте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9pPr>
                    </a:lstStyle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140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оформление каждой выдаваемой банковской гарантии (в том числе в рамках одного заключенного договора) за гарантии в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USD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оформление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каждоый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выдаваемой банковской гарантии (в том числе в рамках одного заключенного договора) за гарантии в иностранной валюте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85961082"/>
                  </a:ext>
                </a:extLst>
              </a:tr>
              <a:tr h="410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9pPr>
                    </a:lstStyle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Ежемесячная комиссия</a:t>
                      </a:r>
                    </a:p>
                  </a:txBody>
                  <a:tcPr marL="108000" marR="7420" marT="74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9pPr>
                    </a:lstStyle>
                    <a:p>
                      <a:pPr algn="ctr" fontAlgn="ctr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2,5% годовых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9pPr>
                    </a:lstStyle>
                    <a:p>
                      <a:pPr algn="ctr" font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.5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годовых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57781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72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8568BD-FD26-4F48-891A-7F23FEB35B4D}" type="slidenum">
              <a:rPr lang="ru-RU" altLang="ru-RU" smtClean="0"/>
              <a:pPr/>
              <a:t>5</a:t>
            </a:fld>
            <a:endParaRPr lang="ru-RU" altLang="ru-RU"/>
          </a:p>
        </p:txBody>
      </p:sp>
      <p:pic>
        <p:nvPicPr>
          <p:cNvPr id="9" name="Изображение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829" y="-34611"/>
            <a:ext cx="1823811" cy="104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382588" y="814649"/>
            <a:ext cx="11624355" cy="393072"/>
          </a:xfrm>
          <a:prstGeom prst="rect">
            <a:avLst/>
          </a:prstGeom>
          <a:solidFill>
            <a:srgbClr val="0A2896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продукты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2588" y="1418209"/>
            <a:ext cx="14844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425452"/>
              </p:ext>
            </p:extLst>
          </p:nvPr>
        </p:nvGraphicFramePr>
        <p:xfrm>
          <a:off x="382587" y="1516341"/>
          <a:ext cx="11624353" cy="2960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3963">
                  <a:extLst>
                    <a:ext uri="{9D8B030D-6E8A-4147-A177-3AD203B41FA5}">
                      <a16:colId xmlns="" xmlns:a16="http://schemas.microsoft.com/office/drawing/2014/main" val="3032451703"/>
                    </a:ext>
                  </a:extLst>
                </a:gridCol>
                <a:gridCol w="2981325">
                  <a:extLst>
                    <a:ext uri="{9D8B030D-6E8A-4147-A177-3AD203B41FA5}">
                      <a16:colId xmlns="" xmlns:a16="http://schemas.microsoft.com/office/drawing/2014/main" val="407821025"/>
                    </a:ext>
                  </a:extLst>
                </a:gridCol>
                <a:gridCol w="3248025">
                  <a:extLst>
                    <a:ext uri="{9D8B030D-6E8A-4147-A177-3AD203B41FA5}">
                      <a16:colId xmlns="" xmlns:a16="http://schemas.microsoft.com/office/drawing/2014/main" val="1432096954"/>
                    </a:ext>
                  </a:extLst>
                </a:gridCol>
                <a:gridCol w="2901040">
                  <a:extLst>
                    <a:ext uri="{9D8B030D-6E8A-4147-A177-3AD203B41FA5}">
                      <a16:colId xmlns="" xmlns:a16="http://schemas.microsoft.com/office/drawing/2014/main" val="2073276403"/>
                    </a:ext>
                  </a:extLst>
                </a:gridCol>
              </a:tblGrid>
              <a:tr h="66159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Условие</a:t>
                      </a:r>
                    </a:p>
                  </a:txBody>
                  <a:tcPr marL="67171" marR="67171" marT="0" marB="0" anchor="ctr"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Кредит на пополнение оборотных средств</a:t>
                      </a:r>
                    </a:p>
                  </a:txBody>
                  <a:tcPr marL="67171" marR="67171" marT="0" marB="0" anchor="ctr"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Кредит на приобретение основных средств</a:t>
                      </a:r>
                    </a:p>
                  </a:txBody>
                  <a:tcPr marL="67171" marR="67171" marT="0" marB="0" anchor="ctr"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Овердрафт</a:t>
                      </a:r>
                    </a:p>
                  </a:txBody>
                  <a:tcPr marL="67171" marR="67171" marT="0" marB="0" anchor="ctr"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22048392"/>
                  </a:ext>
                </a:extLst>
              </a:tr>
              <a:tr h="546608">
                <a:tc>
                  <a:txBody>
                    <a:bodyPr/>
                    <a:lstStyle/>
                    <a:p>
                      <a:pPr marL="24130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Сумма/Валюта </a:t>
                      </a:r>
                    </a:p>
                  </a:txBody>
                  <a:tcPr marL="67171" marR="6717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1 700 000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в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RUB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700 000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в USD, EUR</a:t>
                      </a:r>
                    </a:p>
                  </a:txBody>
                  <a:tcPr marL="67171" marR="67171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0544509"/>
                  </a:ext>
                </a:extLst>
              </a:tr>
              <a:tr h="531845">
                <a:tc>
                  <a:txBody>
                    <a:bodyPr/>
                    <a:lstStyle/>
                    <a:p>
                      <a:pPr marL="24130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</a:t>
                      </a:r>
                    </a:p>
                  </a:txBody>
                  <a:tcPr marL="67171" marR="6717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36 месяцев</a:t>
                      </a:r>
                    </a:p>
                  </a:txBody>
                  <a:tcPr marL="67171" marR="67171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0764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60 месяцев – в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RUB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7645" algn="l"/>
                        </a:tabLst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36 месяцев  </a:t>
                      </a:r>
                      <a:r>
                        <a:rPr lang="ru-RU" sz="14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в USD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EUR</a:t>
                      </a:r>
                    </a:p>
                  </a:txBody>
                  <a:tcPr marL="67171" marR="67171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0764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12 месяцев  </a:t>
                      </a:r>
                    </a:p>
                  </a:txBody>
                  <a:tcPr marL="67171" marR="67171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7964789"/>
                  </a:ext>
                </a:extLst>
              </a:tr>
              <a:tr h="569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Поручительство</a:t>
                      </a:r>
                    </a:p>
                  </a:txBody>
                  <a:tcPr marL="64475" marR="6447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ИП - поручительство супруги(а)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7645" algn="l"/>
                        </a:tabLst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ЮЛ - поручительство собственника – учредителя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475" marR="64475" marT="0" marB="0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5514850"/>
                  </a:ext>
                </a:extLst>
              </a:tr>
              <a:tr h="325862">
                <a:tc rowSpan="2">
                  <a:txBody>
                    <a:bodyPr/>
                    <a:lstStyle/>
                    <a:p>
                      <a:pPr marL="24130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Залог в рамках </a:t>
                      </a:r>
                      <a:r>
                        <a:rPr lang="ru-RU" sz="1400" b="1" kern="1200" dirty="0" err="1" smtClean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микрокредитов</a:t>
                      </a:r>
                      <a:r>
                        <a:rPr lang="ru-RU" sz="1400" b="1" kern="1200" dirty="0" smtClean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сумму до 200 000</a:t>
                      </a:r>
                      <a:r>
                        <a:rPr lang="en-US" sz="1400" b="1" kern="1200" dirty="0" smtClean="0">
                          <a:solidFill>
                            <a:srgbClr val="0A2896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BYN</a:t>
                      </a:r>
                      <a:endParaRPr lang="ru-RU" sz="1400" b="1" kern="1200" dirty="0">
                        <a:solidFill>
                          <a:srgbClr val="0A289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171" marR="6717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0025" algn="l"/>
                        </a:tabLst>
                      </a:pP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требуется по кредитам до 100 000 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BYN</a:t>
                      </a:r>
                      <a:r>
                        <a:rPr lang="ru-RU" sz="1400" b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 иных случаях:</a:t>
                      </a:r>
                    </a:p>
                  </a:txBody>
                  <a:tcPr marL="67171" marR="67171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6525" algn="l"/>
                        </a:tabLst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171" marR="67171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652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 обеспечения </a:t>
                      </a:r>
                    </a:p>
                  </a:txBody>
                  <a:tcPr marL="67171" marR="67171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77227677"/>
                  </a:ext>
                </a:extLst>
              </a:tr>
              <a:tr h="325862">
                <a:tc vMerge="1">
                  <a:txBody>
                    <a:bodyPr/>
                    <a:lstStyle/>
                    <a:p>
                      <a:pPr marL="24130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rgbClr val="0A2896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171" marR="6717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6525" algn="l"/>
                        </a:tabLst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≥50% от суммы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кредита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171" marR="67171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652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≥75% от суммы кредита</a:t>
                      </a:r>
                    </a:p>
                  </a:txBody>
                  <a:tcPr marL="67171" marR="67171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6525" algn="l"/>
                        </a:tabLst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171" marR="67171" marT="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1049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3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B8568BD-FD26-4F48-891A-7F23FEB35B4D}" type="slidenum">
              <a:rPr lang="ru-RU" altLang="ru-RU" smtClean="0"/>
              <a:pPr/>
              <a:t>6</a:t>
            </a:fld>
            <a:endParaRPr lang="ru-RU" altLang="ru-RU"/>
          </a:p>
        </p:txBody>
      </p:sp>
      <p:pic>
        <p:nvPicPr>
          <p:cNvPr id="5" name="Изображение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829" y="-34611"/>
            <a:ext cx="1823811" cy="104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82587" y="6472238"/>
            <a:ext cx="7149379" cy="138499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ru-RU" altLang="ru-RU" sz="1000" b="0" cap="none" dirty="0">
                <a:solidFill>
                  <a:schemeClr val="tx1"/>
                </a:solidFill>
                <a:latin typeface="Times New Roman" panose="02020603050405020304" pitchFamily="18" charset="0"/>
                <a:ea typeface="VTB Group Cond"/>
                <a:cs typeface="Times New Roman" panose="02020603050405020304" pitchFamily="18" charset="0"/>
              </a:rPr>
              <a:t>*информация актуальна на </a:t>
            </a:r>
            <a:r>
              <a:rPr lang="ru-RU" altLang="ru-RU" sz="1000" b="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VTB Group Cond"/>
                <a:cs typeface="Times New Roman" panose="02020603050405020304" pitchFamily="18" charset="0"/>
              </a:rPr>
              <a:t>25.09.2021</a:t>
            </a:r>
            <a:endParaRPr lang="ru-RU" altLang="ru-RU" sz="1000" b="0" cap="none" dirty="0">
              <a:solidFill>
                <a:schemeClr val="tx1"/>
              </a:solidFill>
              <a:latin typeface="Times New Roman" panose="02020603050405020304" pitchFamily="18" charset="0"/>
              <a:ea typeface="VTB Group Cond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2587" y="4759253"/>
            <a:ext cx="54803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возникновения вопросов предлагаем обращаться:</a:t>
            </a:r>
          </a:p>
          <a:p>
            <a:pPr algn="just"/>
            <a:r>
              <a:rPr lang="ru-RU" sz="1400" b="1" dirty="0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операционной поддержки </a:t>
            </a:r>
          </a:p>
          <a:p>
            <a:pPr algn="just"/>
            <a:r>
              <a:rPr lang="ru-RU" sz="1400" b="1" dirty="0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 err="1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Пн-Чт</a:t>
            </a:r>
            <a:r>
              <a:rPr lang="ru-RU" sz="1400" b="1" dirty="0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9:00 - 17:00 </a:t>
            </a:r>
            <a:r>
              <a:rPr lang="ru-RU" sz="1400" b="1" dirty="0" err="1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</a:t>
            </a:r>
            <a:r>
              <a:rPr lang="ru-RU" sz="1400" b="1" dirty="0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9:00 - 16:15) по телефонам:</a:t>
            </a:r>
          </a:p>
          <a:p>
            <a:pPr algn="just"/>
            <a:r>
              <a:rPr lang="ru-RU" sz="1400" b="1" dirty="0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+375 (17) 309-15-16</a:t>
            </a:r>
          </a:p>
          <a:p>
            <a:pPr algn="just"/>
            <a:r>
              <a:rPr lang="ru-RU" sz="1400" b="1" dirty="0" err="1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Viber</a:t>
            </a:r>
            <a:r>
              <a:rPr lang="ru-RU" sz="1400" b="1" dirty="0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+375 (33) 315-15-16 (только тестовые сообщения) </a:t>
            </a:r>
          </a:p>
          <a:p>
            <a:pPr algn="just"/>
            <a:r>
              <a:rPr lang="ru-RU" sz="1400" b="1" dirty="0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пишите на e-</a:t>
            </a:r>
            <a:r>
              <a:rPr lang="ru-RU" sz="1400" b="1" dirty="0" err="1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400" b="1" dirty="0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b="1" dirty="0">
                <a:solidFill>
                  <a:srgbClr val="0A289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CSC@vtb-bank.by</a:t>
            </a:r>
            <a:endParaRPr lang="ru-RU" sz="1400" b="1" dirty="0">
              <a:solidFill>
                <a:srgbClr val="0A289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2588" y="814649"/>
            <a:ext cx="11624355" cy="393072"/>
          </a:xfrm>
          <a:prstGeom prst="rect">
            <a:avLst/>
          </a:prstGeom>
          <a:solidFill>
            <a:srgbClr val="0A2896"/>
          </a:solidFill>
          <a:ln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Процентные ставки по кредитам (овердрафтам), в % годовых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772593"/>
              </p:ext>
            </p:extLst>
          </p:nvPr>
        </p:nvGraphicFramePr>
        <p:xfrm>
          <a:off x="382588" y="1418209"/>
          <a:ext cx="11624354" cy="2289776"/>
        </p:xfrm>
        <a:graphic>
          <a:graphicData uri="http://schemas.openxmlformats.org/drawingml/2006/table">
            <a:tbl>
              <a:tblPr/>
              <a:tblGrid>
                <a:gridCol w="3844864">
                  <a:extLst>
                    <a:ext uri="{9D8B030D-6E8A-4147-A177-3AD203B41FA5}">
                      <a16:colId xmlns="" xmlns:a16="http://schemas.microsoft.com/office/drawing/2014/main" val="2787843502"/>
                    </a:ext>
                  </a:extLst>
                </a:gridCol>
                <a:gridCol w="3236456">
                  <a:extLst>
                    <a:ext uri="{9D8B030D-6E8A-4147-A177-3AD203B41FA5}">
                      <a16:colId xmlns="" xmlns:a16="http://schemas.microsoft.com/office/drawing/2014/main" val="3702020691"/>
                    </a:ext>
                  </a:extLst>
                </a:gridCol>
                <a:gridCol w="4543034">
                  <a:extLst>
                    <a:ext uri="{9D8B030D-6E8A-4147-A177-3AD203B41FA5}">
                      <a16:colId xmlns="" xmlns:a16="http://schemas.microsoft.com/office/drawing/2014/main" val="1287839078"/>
                    </a:ext>
                  </a:extLst>
                </a:gridCol>
              </a:tblGrid>
              <a:tr h="3732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TB Group Book"/>
                        </a:defRPr>
                      </a:lvl9pPr>
                    </a:lstStyle>
                    <a:p>
                      <a:pPr algn="ctr" fontAlgn="t"/>
                      <a:endParaRPr lang="ru-RU" sz="14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8000" marR="7420" marT="7420" marB="0" anchor="ctr"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28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- 90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28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r>
                        <a:rPr lang="ru-RU" sz="14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дней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D4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289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621888"/>
                  </a:ext>
                </a:extLst>
              </a:tr>
              <a:tr h="35456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13.0%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85961082"/>
                  </a:ext>
                </a:extLst>
              </a:tr>
              <a:tr h="41054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USD</a:t>
                      </a:r>
                      <a:endParaRPr lang="ru-RU" sz="14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57781966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</a:t>
                      </a:r>
                      <a:endParaRPr lang="ru-RU" sz="14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30090729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BYN</a:t>
                      </a:r>
                      <a:endParaRPr lang="ru-RU" sz="14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мес. – 15,9%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мес. – 16,0%</a:t>
                      </a:r>
                    </a:p>
                    <a:p>
                      <a:pPr algn="ctr"/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мес. – 17%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24.0%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99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Цвет 7">
      <a:dk1>
        <a:srgbClr val="333333"/>
      </a:dk1>
      <a:lt1>
        <a:srgbClr val="FFFFFF"/>
      </a:lt1>
      <a:dk2>
        <a:srgbClr val="333333"/>
      </a:dk2>
      <a:lt2>
        <a:srgbClr val="FFFFFF"/>
      </a:lt2>
      <a:accent1>
        <a:srgbClr val="0A2896"/>
      </a:accent1>
      <a:accent2>
        <a:srgbClr val="00AAFF"/>
      </a:accent2>
      <a:accent3>
        <a:srgbClr val="F1CC56"/>
      </a:accent3>
      <a:accent4>
        <a:srgbClr val="78B397"/>
      </a:accent4>
      <a:accent5>
        <a:srgbClr val="D6E08D"/>
      </a:accent5>
      <a:accent6>
        <a:srgbClr val="EA6B50"/>
      </a:accent6>
      <a:hlink>
        <a:srgbClr val="00AAFF"/>
      </a:hlink>
      <a:folHlink>
        <a:srgbClr val="99DD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Цвет 7">
    <a:dk1>
      <a:srgbClr val="333333"/>
    </a:dk1>
    <a:lt1>
      <a:srgbClr val="FFFFFF"/>
    </a:lt1>
    <a:dk2>
      <a:srgbClr val="333333"/>
    </a:dk2>
    <a:lt2>
      <a:srgbClr val="FFFFFF"/>
    </a:lt2>
    <a:accent1>
      <a:srgbClr val="0A2896"/>
    </a:accent1>
    <a:accent2>
      <a:srgbClr val="00AAFF"/>
    </a:accent2>
    <a:accent3>
      <a:srgbClr val="F1CC56"/>
    </a:accent3>
    <a:accent4>
      <a:srgbClr val="78B397"/>
    </a:accent4>
    <a:accent5>
      <a:srgbClr val="D6E08D"/>
    </a:accent5>
    <a:accent6>
      <a:srgbClr val="EA6B50"/>
    </a:accent6>
    <a:hlink>
      <a:srgbClr val="00AAFF"/>
    </a:hlink>
    <a:folHlink>
      <a:srgbClr val="99DDFF"/>
    </a:folHlink>
  </a:clrScheme>
</a:themeOverride>
</file>

<file path=ppt/theme/themeOverride2.xml><?xml version="1.0" encoding="utf-8"?>
<a:themeOverride xmlns:a="http://schemas.openxmlformats.org/drawingml/2006/main">
  <a:clrScheme name="Цвет 7">
    <a:dk1>
      <a:srgbClr val="333333"/>
    </a:dk1>
    <a:lt1>
      <a:srgbClr val="FFFFFF"/>
    </a:lt1>
    <a:dk2>
      <a:srgbClr val="333333"/>
    </a:dk2>
    <a:lt2>
      <a:srgbClr val="FFFFFF"/>
    </a:lt2>
    <a:accent1>
      <a:srgbClr val="0A2896"/>
    </a:accent1>
    <a:accent2>
      <a:srgbClr val="00AAFF"/>
    </a:accent2>
    <a:accent3>
      <a:srgbClr val="F1CC56"/>
    </a:accent3>
    <a:accent4>
      <a:srgbClr val="78B397"/>
    </a:accent4>
    <a:accent5>
      <a:srgbClr val="D6E08D"/>
    </a:accent5>
    <a:accent6>
      <a:srgbClr val="EA6B50"/>
    </a:accent6>
    <a:hlink>
      <a:srgbClr val="00AAFF"/>
    </a:hlink>
    <a:folHlink>
      <a:srgbClr val="99DDF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F3DC88E5D3EE543ACB5E42C65D9BFCF" ma:contentTypeVersion="0" ma:contentTypeDescription="Создание документа." ma:contentTypeScope="" ma:versionID="64a0b0ea0d160e8c1dc50b7b9da1ec8c">
  <xsd:schema xmlns:xsd="http://www.w3.org/2001/XMLSchema" xmlns:p="http://schemas.microsoft.com/office/2006/metadata/properties" targetNamespace="http://schemas.microsoft.com/office/2006/metadata/properties" ma:root="true" ma:fieldsID="53974d1da0c14f073d2cc649cae9f3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87D2034-BF32-4154-99A3-A0FD535110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F51714D-C963-4B2D-80D7-E6B4194303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702760-9581-4745-ACDF-972D031FF964}">
  <ds:schemaRefs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16597</TotalTime>
  <Words>541</Words>
  <Application>Microsoft Office PowerPoint</Application>
  <PresentationFormat>Произвольный</PresentationFormat>
  <Paragraphs>113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Кредитные продукты ЗАО Банк ВТБ (Беларусь) ДЛЯ КЛИЕНТОВ С ГОДОВОЙ ВЫРУЧКОЙ  ДО 6 МЛН USD – МАЛЫЙ БИЗНЕС</vt:lpstr>
      <vt:lpstr>ПРОДУКТЫ ДЛЯ КЛИЕНТОВ С ГОДОВОЙ ВЫРУЧКОЙ  ДО 6 МЛН USD – МАЛЫЙ БИЗНЕС  </vt:lpstr>
      <vt:lpstr>Презентация PowerPoint</vt:lpstr>
      <vt:lpstr>Презентация PowerPoint</vt:lpstr>
      <vt:lpstr>Презентация PowerPoint</vt:lpstr>
      <vt:lpstr>*информация актуальна на 25.09.2021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Тихонов Виталий Викторович</cp:lastModifiedBy>
  <cp:revision>487</cp:revision>
  <cp:lastPrinted>2021-06-30T09:06:18Z</cp:lastPrinted>
  <dcterms:created xsi:type="dcterms:W3CDTF">2017-11-14T14:42:55Z</dcterms:created>
  <dcterms:modified xsi:type="dcterms:W3CDTF">2021-09-29T12:08:10Z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0x0101005F3DC88E5D3EE543ACB5E42C65D9BFCF</vt:lpwstr>
  </property>
</Properties>
</file>